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71.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69.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58" r:id="rId5"/>
    <p:sldMasterId id="2147483659" r:id="rId6"/>
    <p:sldMasterId id="2147483660"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 id="284" r:id="rId37"/>
    <p:sldId id="285" r:id="rId38"/>
    <p:sldId id="286" r:id="rId39"/>
    <p:sldId id="287" r:id="rId40"/>
    <p:sldId id="288" r:id="rId41"/>
    <p:sldId id="289" r:id="rId42"/>
    <p:sldId id="290" r:id="rId43"/>
    <p:sldId id="291" r:id="rId44"/>
    <p:sldId id="292" r:id="rId45"/>
    <p:sldId id="293" r:id="rId46"/>
    <p:sldId id="294" r:id="rId47"/>
    <p:sldId id="295" r:id="rId48"/>
    <p:sldId id="296" r:id="rId49"/>
    <p:sldId id="297" r:id="rId50"/>
    <p:sldId id="298" r:id="rId51"/>
    <p:sldId id="299" r:id="rId52"/>
    <p:sldId id="300" r:id="rId53"/>
    <p:sldId id="301" r:id="rId54"/>
    <p:sldId id="302" r:id="rId55"/>
    <p:sldId id="303" r:id="rId56"/>
    <p:sldId id="304" r:id="rId57"/>
    <p:sldId id="305" r:id="rId58"/>
    <p:sldId id="306" r:id="rId59"/>
    <p:sldId id="307" r:id="rId60"/>
    <p:sldId id="308" r:id="rId61"/>
    <p:sldId id="309" r:id="rId62"/>
    <p:sldId id="310" r:id="rId63"/>
    <p:sldId id="311" r:id="rId64"/>
    <p:sldId id="312" r:id="rId65"/>
    <p:sldId id="313" r:id="rId66"/>
    <p:sldId id="314" r:id="rId67"/>
    <p:sldId id="315" r:id="rId68"/>
    <p:sldId id="316" r:id="rId69"/>
    <p:sldId id="317" r:id="rId70"/>
    <p:sldId id="318" r:id="rId71"/>
    <p:sldId id="319" r:id="rId72"/>
    <p:sldId id="320" r:id="rId73"/>
    <p:sldId id="321" r:id="rId74"/>
    <p:sldId id="322" r:id="rId75"/>
    <p:sldId id="323" r:id="rId76"/>
    <p:sldId id="324" r:id="rId77"/>
    <p:sldId id="325" r:id="rId78"/>
    <p:sldId id="326" r:id="rId79"/>
    <p:sldId id="327" r:id="rId80"/>
    <p:sldId id="328" r:id="rId81"/>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45DBF0C5-7542-4C70-838D-63A1D486F02E}">
  <a:tblStyle styleId="{45DBF0C5-7542-4C70-838D-63A1D486F02E}" styleName="Table_0">
    <a:wholeTbl>
      <a:tcTxStyle>
        <a:font>
          <a:latin typeface="Arial"/>
          <a:ea typeface="Arial"/>
          <a:cs typeface="Arial"/>
        </a:font>
        <a:srgbClr val="000000"/>
      </a:tcTxStyle>
      <a:tcStyle>
        <a:tcBdr>
          <a:left>
            <a:ln cap="flat" cmpd="sng" w="9525">
              <a:solidFill>
                <a:srgbClr val="000000"/>
              </a:solidFill>
              <a:prstDash val="solid"/>
              <a:round/>
              <a:headEnd len="sm" w="sm" type="none"/>
              <a:tailEnd len="sm" w="sm" type="none"/>
            </a:ln>
          </a:left>
          <a:right>
            <a:ln cap="flat" cmpd="sng" w="9525">
              <a:solidFill>
                <a:srgbClr val="000000"/>
              </a:solidFill>
              <a:prstDash val="solid"/>
              <a:round/>
              <a:headEnd len="sm" w="sm" type="none"/>
              <a:tailEnd len="sm" w="sm" type="none"/>
            </a:ln>
          </a:right>
          <a:top>
            <a:ln cap="flat" cmpd="sng" w="9525">
              <a:solidFill>
                <a:srgbClr val="000000"/>
              </a:solidFill>
              <a:prstDash val="solid"/>
              <a:round/>
              <a:headEnd len="sm" w="sm" type="none"/>
              <a:tailEnd len="sm" w="sm" type="none"/>
            </a:ln>
          </a:top>
          <a:bottom>
            <a:ln cap="flat" cmpd="sng" w="9525">
              <a:solidFill>
                <a:srgbClr val="000000"/>
              </a:solidFill>
              <a:prstDash val="solid"/>
              <a:round/>
              <a:headEnd len="sm" w="sm" type="none"/>
              <a:tailEnd len="sm" w="sm" type="none"/>
            </a:ln>
          </a:bottom>
          <a:insideH>
            <a:ln cap="flat" cmpd="sng" w="9525">
              <a:solidFill>
                <a:srgbClr val="000000"/>
              </a:solidFill>
              <a:prstDash val="solid"/>
              <a:round/>
              <a:headEnd len="sm" w="sm" type="none"/>
              <a:tailEnd len="sm" w="sm" type="none"/>
            </a:ln>
          </a:insideH>
          <a:insideV>
            <a:ln cap="flat" cmpd="sng" w="9525">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2.xml"/><Relationship Id="rId42" Type="http://schemas.openxmlformats.org/officeDocument/2006/relationships/slide" Target="slides/slide34.xml"/><Relationship Id="rId41" Type="http://schemas.openxmlformats.org/officeDocument/2006/relationships/slide" Target="slides/slide33.xml"/><Relationship Id="rId44" Type="http://schemas.openxmlformats.org/officeDocument/2006/relationships/slide" Target="slides/slide36.xml"/><Relationship Id="rId43" Type="http://schemas.openxmlformats.org/officeDocument/2006/relationships/slide" Target="slides/slide35.xml"/><Relationship Id="rId46" Type="http://schemas.openxmlformats.org/officeDocument/2006/relationships/slide" Target="slides/slide38.xml"/><Relationship Id="rId45" Type="http://schemas.openxmlformats.org/officeDocument/2006/relationships/slide" Target="slides/slide37.xml"/><Relationship Id="rId80" Type="http://schemas.openxmlformats.org/officeDocument/2006/relationships/slide" Target="slides/slide72.xml"/><Relationship Id="rId81" Type="http://schemas.openxmlformats.org/officeDocument/2006/relationships/slide" Target="slides/slide73.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1.xml"/><Relationship Id="rId48" Type="http://schemas.openxmlformats.org/officeDocument/2006/relationships/slide" Target="slides/slide40.xml"/><Relationship Id="rId47" Type="http://schemas.openxmlformats.org/officeDocument/2006/relationships/slide" Target="slides/slide39.xml"/><Relationship Id="rId49" Type="http://schemas.openxmlformats.org/officeDocument/2006/relationships/slide" Target="slides/slide41.xml"/><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slideMaster" Target="slideMasters/slideMaster3.xml"/><Relationship Id="rId8" Type="http://schemas.openxmlformats.org/officeDocument/2006/relationships/notesMaster" Target="notesMasters/notesMaster1.xml"/><Relationship Id="rId73" Type="http://schemas.openxmlformats.org/officeDocument/2006/relationships/slide" Target="slides/slide65.xml"/><Relationship Id="rId72" Type="http://schemas.openxmlformats.org/officeDocument/2006/relationships/slide" Target="slides/slide64.xml"/><Relationship Id="rId31" Type="http://schemas.openxmlformats.org/officeDocument/2006/relationships/slide" Target="slides/slide23.xml"/><Relationship Id="rId75" Type="http://schemas.openxmlformats.org/officeDocument/2006/relationships/slide" Target="slides/slide67.xml"/><Relationship Id="rId30" Type="http://schemas.openxmlformats.org/officeDocument/2006/relationships/slide" Target="slides/slide22.xml"/><Relationship Id="rId74" Type="http://schemas.openxmlformats.org/officeDocument/2006/relationships/slide" Target="slides/slide66.xml"/><Relationship Id="rId33" Type="http://schemas.openxmlformats.org/officeDocument/2006/relationships/slide" Target="slides/slide25.xml"/><Relationship Id="rId77" Type="http://schemas.openxmlformats.org/officeDocument/2006/relationships/slide" Target="slides/slide69.xml"/><Relationship Id="rId32" Type="http://schemas.openxmlformats.org/officeDocument/2006/relationships/slide" Target="slides/slide24.xml"/><Relationship Id="rId76" Type="http://schemas.openxmlformats.org/officeDocument/2006/relationships/slide" Target="slides/slide68.xml"/><Relationship Id="rId35" Type="http://schemas.openxmlformats.org/officeDocument/2006/relationships/slide" Target="slides/slide27.xml"/><Relationship Id="rId79" Type="http://schemas.openxmlformats.org/officeDocument/2006/relationships/slide" Target="slides/slide71.xml"/><Relationship Id="rId34" Type="http://schemas.openxmlformats.org/officeDocument/2006/relationships/slide" Target="slides/slide26.xml"/><Relationship Id="rId78" Type="http://schemas.openxmlformats.org/officeDocument/2006/relationships/slide" Target="slides/slide70.xml"/><Relationship Id="rId71" Type="http://schemas.openxmlformats.org/officeDocument/2006/relationships/slide" Target="slides/slide63.xml"/><Relationship Id="rId70" Type="http://schemas.openxmlformats.org/officeDocument/2006/relationships/slide" Target="slides/slide62.xml"/><Relationship Id="rId37" Type="http://schemas.openxmlformats.org/officeDocument/2006/relationships/slide" Target="slides/slide29.xml"/><Relationship Id="rId36" Type="http://schemas.openxmlformats.org/officeDocument/2006/relationships/slide" Target="slides/slide28.xml"/><Relationship Id="rId39" Type="http://schemas.openxmlformats.org/officeDocument/2006/relationships/slide" Target="slides/slide31.xml"/><Relationship Id="rId38" Type="http://schemas.openxmlformats.org/officeDocument/2006/relationships/slide" Target="slides/slide30.xml"/><Relationship Id="rId62" Type="http://schemas.openxmlformats.org/officeDocument/2006/relationships/slide" Target="slides/slide54.xml"/><Relationship Id="rId61" Type="http://schemas.openxmlformats.org/officeDocument/2006/relationships/slide" Target="slides/slide53.xml"/><Relationship Id="rId20" Type="http://schemas.openxmlformats.org/officeDocument/2006/relationships/slide" Target="slides/slide12.xml"/><Relationship Id="rId64" Type="http://schemas.openxmlformats.org/officeDocument/2006/relationships/slide" Target="slides/slide56.xml"/><Relationship Id="rId63" Type="http://schemas.openxmlformats.org/officeDocument/2006/relationships/slide" Target="slides/slide55.xml"/><Relationship Id="rId22" Type="http://schemas.openxmlformats.org/officeDocument/2006/relationships/slide" Target="slides/slide14.xml"/><Relationship Id="rId66" Type="http://schemas.openxmlformats.org/officeDocument/2006/relationships/slide" Target="slides/slide58.xml"/><Relationship Id="rId21" Type="http://schemas.openxmlformats.org/officeDocument/2006/relationships/slide" Target="slides/slide13.xml"/><Relationship Id="rId65" Type="http://schemas.openxmlformats.org/officeDocument/2006/relationships/slide" Target="slides/slide57.xml"/><Relationship Id="rId24" Type="http://schemas.openxmlformats.org/officeDocument/2006/relationships/slide" Target="slides/slide16.xml"/><Relationship Id="rId68" Type="http://schemas.openxmlformats.org/officeDocument/2006/relationships/slide" Target="slides/slide60.xml"/><Relationship Id="rId23" Type="http://schemas.openxmlformats.org/officeDocument/2006/relationships/slide" Target="slides/slide15.xml"/><Relationship Id="rId67" Type="http://schemas.openxmlformats.org/officeDocument/2006/relationships/slide" Target="slides/slide59.xml"/><Relationship Id="rId60" Type="http://schemas.openxmlformats.org/officeDocument/2006/relationships/slide" Target="slides/slide52.xml"/><Relationship Id="rId26" Type="http://schemas.openxmlformats.org/officeDocument/2006/relationships/slide" Target="slides/slide18.xml"/><Relationship Id="rId25" Type="http://schemas.openxmlformats.org/officeDocument/2006/relationships/slide" Target="slides/slide17.xml"/><Relationship Id="rId69" Type="http://schemas.openxmlformats.org/officeDocument/2006/relationships/slide" Target="slides/slide61.xml"/><Relationship Id="rId28" Type="http://schemas.openxmlformats.org/officeDocument/2006/relationships/slide" Target="slides/slide20.xml"/><Relationship Id="rId27" Type="http://schemas.openxmlformats.org/officeDocument/2006/relationships/slide" Target="slides/slide19.xml"/><Relationship Id="rId29" Type="http://schemas.openxmlformats.org/officeDocument/2006/relationships/slide" Target="slides/slide21.xml"/><Relationship Id="rId51" Type="http://schemas.openxmlformats.org/officeDocument/2006/relationships/slide" Target="slides/slide43.xml"/><Relationship Id="rId50" Type="http://schemas.openxmlformats.org/officeDocument/2006/relationships/slide" Target="slides/slide42.xml"/><Relationship Id="rId53" Type="http://schemas.openxmlformats.org/officeDocument/2006/relationships/slide" Target="slides/slide45.xml"/><Relationship Id="rId52" Type="http://schemas.openxmlformats.org/officeDocument/2006/relationships/slide" Target="slides/slide44.xml"/><Relationship Id="rId11" Type="http://schemas.openxmlformats.org/officeDocument/2006/relationships/slide" Target="slides/slide3.xml"/><Relationship Id="rId55" Type="http://schemas.openxmlformats.org/officeDocument/2006/relationships/slide" Target="slides/slide47.xml"/><Relationship Id="rId10" Type="http://schemas.openxmlformats.org/officeDocument/2006/relationships/slide" Target="slides/slide2.xml"/><Relationship Id="rId54" Type="http://schemas.openxmlformats.org/officeDocument/2006/relationships/slide" Target="slides/slide46.xml"/><Relationship Id="rId13" Type="http://schemas.openxmlformats.org/officeDocument/2006/relationships/slide" Target="slides/slide5.xml"/><Relationship Id="rId57" Type="http://schemas.openxmlformats.org/officeDocument/2006/relationships/slide" Target="slides/slide49.xml"/><Relationship Id="rId12" Type="http://schemas.openxmlformats.org/officeDocument/2006/relationships/slide" Target="slides/slide4.xml"/><Relationship Id="rId56" Type="http://schemas.openxmlformats.org/officeDocument/2006/relationships/slide" Target="slides/slide48.xml"/><Relationship Id="rId15" Type="http://schemas.openxmlformats.org/officeDocument/2006/relationships/slide" Target="slides/slide7.xml"/><Relationship Id="rId59" Type="http://schemas.openxmlformats.org/officeDocument/2006/relationships/slide" Target="slides/slide51.xml"/><Relationship Id="rId14" Type="http://schemas.openxmlformats.org/officeDocument/2006/relationships/slide" Target="slides/slide6.xml"/><Relationship Id="rId58" Type="http://schemas.openxmlformats.org/officeDocument/2006/relationships/slide" Target="slides/slide50.xml"/><Relationship Id="rId17" Type="http://schemas.openxmlformats.org/officeDocument/2006/relationships/slide" Target="slides/slide9.xml"/><Relationship Id="rId16" Type="http://schemas.openxmlformats.org/officeDocument/2006/relationships/slide" Target="slides/slide8.xml"/><Relationship Id="rId19" Type="http://schemas.openxmlformats.org/officeDocument/2006/relationships/slide" Target="slides/slide11.xml"/><Relationship Id="rId18"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sv-S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en.wikipedia.org/wiki/Sequence" TargetMode="External"/><Relationship Id="rId3" Type="http://schemas.openxmlformats.org/officeDocument/2006/relationships/hyperlink" Target="http://en.wikipedia.org/wiki/Design" TargetMode="External"/><Relationship Id="rId4" Type="http://schemas.openxmlformats.org/officeDocument/2006/relationships/hyperlink" Target="http://en.wikipedia.org/wiki/Waterfall" TargetMode="Externa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4" name="Shape 74"/>
        <p:cNvGrpSpPr/>
        <p:nvPr/>
      </p:nvGrpSpPr>
      <p:grpSpPr>
        <a:xfrm>
          <a:off x="0" y="0"/>
          <a:ext cx="0" cy="0"/>
          <a:chOff x="0" y="0"/>
          <a:chExt cx="0" cy="0"/>
        </a:xfrm>
      </p:grpSpPr>
      <p:sp>
        <p:nvSpPr>
          <p:cNvPr id="75" name="Google Shape;75;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6" name="Google Shape;7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8" name="Shape 138"/>
        <p:cNvGrpSpPr/>
        <p:nvPr/>
      </p:nvGrpSpPr>
      <p:grpSpPr>
        <a:xfrm>
          <a:off x="0" y="0"/>
          <a:ext cx="0" cy="0"/>
          <a:chOff x="0" y="0"/>
          <a:chExt cx="0" cy="0"/>
        </a:xfrm>
      </p:grpSpPr>
      <p:sp>
        <p:nvSpPr>
          <p:cNvPr id="139" name="Google Shape;139;g6b6717a430_0_5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6b6717a430_0_5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sv-SE"/>
              <a:t>(read). Before you start writing a design document, before you create a prototype, before you sign a contract, ask yourself and your team questions. Be able to answer those questions.</a:t>
            </a:r>
            <a:endParaRPr/>
          </a:p>
          <a:p>
            <a:pPr indent="0" lvl="0" marL="0" rtl="0" algn="l">
              <a:spcBef>
                <a:spcPts val="0"/>
              </a:spcBef>
              <a:spcAft>
                <a:spcPts val="0"/>
              </a:spcAft>
              <a:buNone/>
            </a:pPr>
            <a:r>
              <a:rPr lang="sv-SE"/>
              <a:t>(read)</a:t>
            </a:r>
            <a:endParaRPr/>
          </a:p>
          <a:p>
            <a:pPr indent="0" lvl="0" marL="0" rtl="0" algn="l">
              <a:spcBef>
                <a:spcPts val="0"/>
              </a:spcBef>
              <a:spcAft>
                <a:spcPts val="0"/>
              </a:spcAft>
              <a:buNone/>
            </a:pPr>
            <a:r>
              <a:rPr lang="sv-SE"/>
              <a:t>(read) What exactly are we delivering?</a:t>
            </a:r>
            <a:endParaRPr/>
          </a:p>
          <a:p>
            <a:pPr indent="0" lvl="0" marL="0" rtl="0" algn="l">
              <a:spcBef>
                <a:spcPts val="0"/>
              </a:spcBef>
              <a:spcAft>
                <a:spcPts val="0"/>
              </a:spcAft>
              <a:buNone/>
            </a:pPr>
            <a:r>
              <a:rPr lang="sv-SE"/>
              <a:t>(read) What is our deadline?</a:t>
            </a:r>
            <a:endParaRPr/>
          </a:p>
          <a:p>
            <a:pPr indent="0" lvl="0" marL="0" rtl="0" algn="l">
              <a:spcBef>
                <a:spcPts val="0"/>
              </a:spcBef>
              <a:spcAft>
                <a:spcPts val="0"/>
              </a:spcAft>
              <a:buNone/>
            </a:pPr>
            <a:r>
              <a:rPr lang="sv-SE"/>
              <a:t>(read) </a:t>
            </a:r>
            <a:endParaRPr/>
          </a:p>
          <a:p>
            <a:pPr indent="0" lvl="0" marL="0" rtl="0" algn="l">
              <a:spcBef>
                <a:spcPts val="0"/>
              </a:spcBef>
              <a:spcAft>
                <a:spcPts val="0"/>
              </a:spcAft>
              <a:buNone/>
            </a:pPr>
            <a:r>
              <a:rPr lang="sv-SE"/>
              <a:t>(read) Where are you drawing employees from? </a:t>
            </a:r>
            <a:endParaRPr/>
          </a:p>
          <a:p>
            <a:pPr indent="0" lvl="0" marL="0" rtl="0" algn="l">
              <a:spcBef>
                <a:spcPts val="0"/>
              </a:spcBef>
              <a:spcAft>
                <a:spcPts val="0"/>
              </a:spcAft>
              <a:buNone/>
            </a:pPr>
            <a:r>
              <a:rPr lang="sv-SE"/>
              <a:t>(read)</a:t>
            </a:r>
            <a:endParaRPr/>
          </a:p>
          <a:p>
            <a:pPr indent="0" lvl="0" marL="0" rtl="0" algn="l">
              <a:spcBef>
                <a:spcPts val="0"/>
              </a:spcBef>
              <a:spcAft>
                <a:spcPts val="0"/>
              </a:spcAft>
              <a:buNone/>
            </a:pPr>
            <a:r>
              <a:rPr lang="sv-SE"/>
              <a:t>(read) </a:t>
            </a:r>
            <a:r>
              <a:rPr lang="sv-SE">
                <a:solidFill>
                  <a:schemeClr val="dk1"/>
                </a:solidFill>
              </a:rPr>
              <a:t>Do you have the human resources to spare? The monetary budget? </a:t>
            </a:r>
            <a:endParaRPr>
              <a:solidFill>
                <a:schemeClr val="dk1"/>
              </a:solidFill>
            </a:endParaRPr>
          </a:p>
          <a:p>
            <a:pPr indent="0" lvl="0" marL="0" rtl="0" algn="l">
              <a:spcBef>
                <a:spcPts val="0"/>
              </a:spcBef>
              <a:spcAft>
                <a:spcPts val="0"/>
              </a:spcAft>
              <a:buNone/>
            </a:pPr>
            <a:r>
              <a:rPr lang="sv-SE">
                <a:solidFill>
                  <a:schemeClr val="dk1"/>
                </a:solidFill>
              </a:rPr>
              <a:t>Until you have a plan, unless you can answer these questions clearly and convincingly, you are at risk. Your project may go off the rails.</a:t>
            </a:r>
            <a:endParaRPr>
              <a:solidFill>
                <a:schemeClr val="dk1"/>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5" name="Shape 145"/>
        <p:cNvGrpSpPr/>
        <p:nvPr/>
      </p:nvGrpSpPr>
      <p:grpSpPr>
        <a:xfrm>
          <a:off x="0" y="0"/>
          <a:ext cx="0" cy="0"/>
          <a:chOff x="0" y="0"/>
          <a:chExt cx="0" cy="0"/>
        </a:xfrm>
      </p:grpSpPr>
      <p:sp>
        <p:nvSpPr>
          <p:cNvPr id="146" name="Google Shape;146;g6b6717a430_0_5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6b6717a430_0_5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sv-SE"/>
              <a:t>The principle task of a manager - what almost every organizational activity works towards - is to minimize risk, either by avoiding or mitigating risk factors.</a:t>
            </a:r>
            <a:endParaRPr/>
          </a:p>
          <a:p>
            <a:pPr indent="-317500" lvl="0" marL="457200" rtl="0" algn="l">
              <a:spcBef>
                <a:spcPts val="0"/>
              </a:spcBef>
              <a:spcAft>
                <a:spcPts val="0"/>
              </a:spcAft>
              <a:buSzPts val="1400"/>
              <a:buChar char="-"/>
            </a:pPr>
            <a:r>
              <a:rPr lang="sv-SE"/>
              <a:t>Risk in an activity is a measure of the uncertainty of the outcome of that activity. How much information do you have? The less information, the higher the risk.</a:t>
            </a:r>
            <a:endParaRPr/>
          </a:p>
          <a:p>
            <a:pPr indent="-317500" lvl="0" marL="457200" rtl="0" algn="l">
              <a:spcBef>
                <a:spcPts val="0"/>
              </a:spcBef>
              <a:spcAft>
                <a:spcPts val="0"/>
              </a:spcAft>
              <a:buSzPts val="1400"/>
              <a:buChar char="-"/>
            </a:pPr>
            <a:r>
              <a:rPr lang="sv-SE"/>
              <a:t>When planning, you need to think about what risk factors you have, how likely they are to be an issue, and how severe of an impact those factors can have.</a:t>
            </a:r>
            <a:endParaRPr/>
          </a:p>
          <a:p>
            <a:pPr indent="-317500" lvl="0" marL="457200" rtl="0" algn="l">
              <a:spcBef>
                <a:spcPts val="0"/>
              </a:spcBef>
              <a:spcAft>
                <a:spcPts val="0"/>
              </a:spcAft>
              <a:buSzPts val="1400"/>
              <a:buChar char="-"/>
            </a:pPr>
            <a:r>
              <a:rPr lang="sv-SE"/>
              <a:t>If you can’t answer those questions on the last slide, you introduce risk. You add another risk factor.</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2" name="Shape 152"/>
        <p:cNvGrpSpPr/>
        <p:nvPr/>
      </p:nvGrpSpPr>
      <p:grpSpPr>
        <a:xfrm>
          <a:off x="0" y="0"/>
          <a:ext cx="0" cy="0"/>
          <a:chOff x="0" y="0"/>
          <a:chExt cx="0" cy="0"/>
        </a:xfrm>
      </p:grpSpPr>
      <p:sp>
        <p:nvSpPr>
          <p:cNvPr id="153" name="Google Shape;153;g6b6717a430_0_6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6b6717a430_0_6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sv-SE"/>
              <a:t>These are typical engineered systems. What do they have in common?</a:t>
            </a:r>
            <a:endParaRPr/>
          </a:p>
          <a:p>
            <a:pPr indent="0" lvl="0" marL="0" rtl="0" algn="l">
              <a:spcBef>
                <a:spcPts val="0"/>
              </a:spcBef>
              <a:spcAft>
                <a:spcPts val="0"/>
              </a:spcAft>
              <a:buNone/>
            </a:pPr>
            <a:r>
              <a:rPr lang="sv-SE"/>
              <a:t>Built differently - different purposes, but they have a relatively similar lifecycle. They are planned - that is key. Before they are built, someone - maybe a team of people - sit down and plan out the whole life of the product - what blueprints will be followed, </a:t>
            </a:r>
            <a:r>
              <a:rPr lang="sv-SE">
                <a:solidFill>
                  <a:schemeClr val="dk1"/>
                </a:solidFill>
              </a:rPr>
              <a:t>what it will look like, how it will be constructed, how we make sure it works properly, how it will be maintained once out in the world, and when and how it will be retired. These products are as different as they can be, but how they are built starts to look similar in the abstract, and there’s a reason for that. When we plan out engineered products, a failry natural lifecylce starts to appear. The design and manufacturing of each of these follows a process, and if you want to complete them sucessfully - with sound construction, on time, on budget - you need a process, you need to plan and manage development. Same for software, which is an engineered product just like these.</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2" name="Shape 162"/>
        <p:cNvGrpSpPr/>
        <p:nvPr/>
      </p:nvGrpSpPr>
      <p:grpSpPr>
        <a:xfrm>
          <a:off x="0" y="0"/>
          <a:ext cx="0" cy="0"/>
          <a:chOff x="0" y="0"/>
          <a:chExt cx="0" cy="0"/>
        </a:xfrm>
      </p:grpSpPr>
      <p:sp>
        <p:nvSpPr>
          <p:cNvPr id="163" name="Google Shape;163;g6b6717a430_0_7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6b6717a430_0_7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sv-SE"/>
              <a:t>To mitigate risks, we need a process that we can use to structure the entire development of our product. </a:t>
            </a:r>
            <a:endParaRPr/>
          </a:p>
          <a:p>
            <a:pPr indent="0" lvl="0" marL="0" rtl="0" algn="l">
              <a:spcBef>
                <a:spcPts val="0"/>
              </a:spcBef>
              <a:spcAft>
                <a:spcPts val="0"/>
              </a:spcAft>
              <a:buNone/>
            </a:pPr>
            <a:r>
              <a:rPr lang="sv-SE"/>
              <a:t>(Read)</a:t>
            </a:r>
            <a:endParaRPr/>
          </a:p>
          <a:p>
            <a:pPr indent="0" lvl="0" marL="0" rtl="0" algn="l">
              <a:spcBef>
                <a:spcPts val="0"/>
              </a:spcBef>
              <a:spcAft>
                <a:spcPts val="0"/>
              </a:spcAft>
              <a:buNone/>
            </a:pPr>
            <a:r>
              <a:rPr lang="sv-SE"/>
              <a:t>(read)</a:t>
            </a:r>
            <a:endParaRPr/>
          </a:p>
          <a:p>
            <a:pPr indent="0" lvl="0" marL="0" rtl="0" algn="l">
              <a:spcBef>
                <a:spcPts val="0"/>
              </a:spcBef>
              <a:spcAft>
                <a:spcPts val="0"/>
              </a:spcAft>
              <a:buNone/>
            </a:pPr>
            <a:r>
              <a:rPr lang="sv-SE"/>
              <a:t>Defines roles and responsibilities - (read)</a:t>
            </a:r>
            <a:endParaRPr/>
          </a:p>
          <a:p>
            <a:pPr indent="0" lvl="0" marL="0" rtl="0" algn="l">
              <a:spcBef>
                <a:spcPts val="0"/>
              </a:spcBef>
              <a:spcAft>
                <a:spcPts val="0"/>
              </a:spcAft>
              <a:buNone/>
            </a:pPr>
            <a:r>
              <a:rPr lang="sv-SE"/>
              <a:t>Provide the organization we need, give guidelines on how to manage a project, ensure that schedule is met, and make sure that team members can communicate and know their responsibilities.</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9" name="Shape 169"/>
        <p:cNvGrpSpPr/>
        <p:nvPr/>
      </p:nvGrpSpPr>
      <p:grpSpPr>
        <a:xfrm>
          <a:off x="0" y="0"/>
          <a:ext cx="0" cy="0"/>
          <a:chOff x="0" y="0"/>
          <a:chExt cx="0" cy="0"/>
        </a:xfrm>
      </p:grpSpPr>
      <p:sp>
        <p:nvSpPr>
          <p:cNvPr id="170" name="Google Shape;170;g6b6717a430_0_7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6b6717a430_0_7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sv-SE"/>
              <a:t>bad stuff - read</a:t>
            </a:r>
            <a:endParaRPr/>
          </a:p>
          <a:p>
            <a:pPr indent="0" lvl="0" marL="0" rtl="0" algn="l">
              <a:spcBef>
                <a:spcPts val="0"/>
              </a:spcBef>
              <a:spcAft>
                <a:spcPts val="0"/>
              </a:spcAft>
              <a:buNone/>
            </a:pPr>
            <a:r>
              <a:t/>
            </a:r>
            <a:endParaRPr/>
          </a:p>
          <a:p>
            <a:pPr indent="0" lvl="0" marL="0" rtl="0" algn="l">
              <a:spcBef>
                <a:spcPts val="0"/>
              </a:spcBef>
              <a:spcAft>
                <a:spcPts val="0"/>
              </a:spcAft>
              <a:buNone/>
            </a:pPr>
            <a:r>
              <a:rPr lang="sv-SE"/>
              <a:t>This is key. A process gives you the tools to track, assess, and mitigate risk. Gives you knowledge of where you are in development, lets you plan and adjust your schedule, gives you foresight. There’s a bit of a who cares here - almost all of you will be developers/engineers, not managers, why does this matter? Well, this also empowers the engineer. You know what you’re doing, where you are in the timeline, what needs to be done, when you can expect feedback. That’s all really important stuff. No matter how good you are at coding or wriitng tests, unless you are proactive at organizing the development lifecycle - at planning for risks and understanding how to avoid them - the whole project can still go off the rails.</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6" name="Shape 176"/>
        <p:cNvGrpSpPr/>
        <p:nvPr/>
      </p:nvGrpSpPr>
      <p:grpSpPr>
        <a:xfrm>
          <a:off x="0" y="0"/>
          <a:ext cx="0" cy="0"/>
          <a:chOff x="0" y="0"/>
          <a:chExt cx="0" cy="0"/>
        </a:xfrm>
      </p:grpSpPr>
      <p:sp>
        <p:nvSpPr>
          <p:cNvPr id="177" name="Google Shape;177;g6b6717a430_0_8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6b6717a430_0_8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sv-SE"/>
              <a:t>Most engineered products follow a sequential process, a series of discrete phases, where you define a set of tasks that must be completed before you move on. </a:t>
            </a:r>
            <a:endParaRPr/>
          </a:p>
          <a:p>
            <a:pPr indent="0" lvl="0" marL="0" rtl="0" algn="l">
              <a:spcBef>
                <a:spcPts val="0"/>
              </a:spcBef>
              <a:spcAft>
                <a:spcPts val="0"/>
              </a:spcAft>
              <a:buNone/>
            </a:pPr>
            <a:r>
              <a:rPr lang="sv-SE">
                <a:solidFill>
                  <a:schemeClr val="dk1"/>
                </a:solidFill>
              </a:rPr>
              <a:t>Read these</a:t>
            </a:r>
            <a:endParaRPr>
              <a:solidFill>
                <a:schemeClr val="dk1"/>
              </a:solidFill>
            </a:endParaRPr>
          </a:p>
          <a:p>
            <a:pPr indent="0" lvl="0" marL="0" rtl="0" algn="l">
              <a:spcBef>
                <a:spcPts val="0"/>
              </a:spcBef>
              <a:spcAft>
                <a:spcPts val="0"/>
              </a:spcAft>
              <a:buNone/>
            </a:pPr>
            <a:r>
              <a:rPr lang="sv-SE">
                <a:solidFill>
                  <a:schemeClr val="dk1"/>
                </a:solidFill>
              </a:rPr>
              <a:t>Because of this structure, it is </a:t>
            </a:r>
            <a:r>
              <a:rPr lang="sv-SE"/>
              <a:t>pretty easy to know where you are in the lifecycle, what comes next. As we’ll discuss, software can get a little more complicated, but this gives us a point of comparison. If you want to sucessfully engineer a car, you’ll define what it needs to do, design its physical structure, build a sample model, make sure it works, deliver more to stores, and fix issues that come up once they’re out in the wild. During each of these phases, you define tasks, you analyze risk factors, and you manage your budget and schedule. We can and should think about how to develop software following a similar set of activities and phases.</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5" name="Shape 185"/>
        <p:cNvGrpSpPr/>
        <p:nvPr/>
      </p:nvGrpSpPr>
      <p:grpSpPr>
        <a:xfrm>
          <a:off x="0" y="0"/>
          <a:ext cx="0" cy="0"/>
          <a:chOff x="0" y="0"/>
          <a:chExt cx="0" cy="0"/>
        </a:xfrm>
      </p:grpSpPr>
      <p:sp>
        <p:nvSpPr>
          <p:cNvPr id="186" name="Google Shape;186;g6b6717a430_0_9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6b6717a430_0_9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sv-SE"/>
              <a:t>At the same time, software is a little different, and we need to understand that to create software sucessfully. Why is software different?</a:t>
            </a:r>
            <a:endParaRPr/>
          </a:p>
          <a:p>
            <a:pPr indent="0" lvl="0" marL="0" rtl="0" algn="l">
              <a:spcBef>
                <a:spcPts val="0"/>
              </a:spcBef>
              <a:spcAft>
                <a:spcPts val="0"/>
              </a:spcAft>
              <a:buNone/>
            </a:pPr>
            <a:r>
              <a:rPr lang="sv-SE"/>
              <a:t>-Specifications are often incomplete and anomalous (complex functionality, intangibility)</a:t>
            </a:r>
            <a:endParaRPr/>
          </a:p>
          <a:p>
            <a:pPr indent="0" lvl="0" marL="0" rtl="0" algn="l">
              <a:spcBef>
                <a:spcPts val="0"/>
              </a:spcBef>
              <a:spcAft>
                <a:spcPts val="0"/>
              </a:spcAft>
              <a:buNone/>
            </a:pPr>
            <a:r>
              <a:rPr lang="sv-SE"/>
              <a:t>-Blurred distinction between spec, design, and manufacturing - in physical products, there is a very clear distinction between the specification of what you’re building, and a prototype or blueprint for the device, and then a prototype, then the actual device. Same for manufacturing - it’s pretty clear before you build whether you can build something. Software isn’t as clear at all for, again, reasons of complexity and even more - intangibility. It is hard to tell if you;ve laid out the right specifications until you have a clear blueprint of the system you’re going to build. You might do to design something, and figure out that you need to adjust the specs. Once you sit down to code the thing, you might again figure out that the design wasn’t quite optimal, or is infeasible, or that you forgot a constraint on the functionality or missed some crucial detail. Many of the phases of the lifecycle are not quite as distinct.</a:t>
            </a:r>
            <a:endParaRPr/>
          </a:p>
          <a:p>
            <a:pPr indent="0" lvl="0" marL="0" rtl="0" algn="l">
              <a:spcBef>
                <a:spcPts val="0"/>
              </a:spcBef>
              <a:spcAft>
                <a:spcPts val="0"/>
              </a:spcAft>
              <a:buNone/>
            </a:pPr>
            <a:r>
              <a:rPr lang="sv-SE"/>
              <a:t>-There is no physical system to test. You might even want to weave testing into the manufacturing process and test modules as they are completed. You might start testing what you think is the final system only to discover that it isn’t as complete as you thought it was.</a:t>
            </a:r>
            <a:endParaRPr/>
          </a:p>
          <a:p>
            <a:pPr indent="0" lvl="0" marL="0" rtl="0" algn="l">
              <a:spcBef>
                <a:spcPts val="0"/>
              </a:spcBef>
              <a:spcAft>
                <a:spcPts val="0"/>
              </a:spcAft>
              <a:buNone/>
            </a:pPr>
            <a:r>
              <a:rPr lang="sv-SE"/>
              <a:t>-Software doesn’t wear out in a traditional sense - maintenance doesn’t man component replacement, but generally is a continuation of testing, or revisiting manufacturing. Often software needs even more maintenance than physical goods - with a bridge, you generally don’t have to worry about the land it is connected to turning into water or lava. With software, you might find that the entire operating environment has changed.</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3" name="Shape 193"/>
        <p:cNvGrpSpPr/>
        <p:nvPr/>
      </p:nvGrpSpPr>
      <p:grpSpPr>
        <a:xfrm>
          <a:off x="0" y="0"/>
          <a:ext cx="0" cy="0"/>
          <a:chOff x="0" y="0"/>
          <a:chExt cx="0" cy="0"/>
        </a:xfrm>
      </p:grpSpPr>
      <p:sp>
        <p:nvSpPr>
          <p:cNvPr id="194" name="Google Shape;194;g6b6717a430_0_10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6b6717a430_0_10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sv-SE"/>
              <a:t>Before we define some of these processes, let’s talk about what you should look for in one. One thing to consider are the characteristics of the process and how important those characteristics are to your organization.</a:t>
            </a:r>
            <a:endParaRPr/>
          </a:p>
          <a:p>
            <a:pPr indent="0" lvl="0" marL="0" rtl="0" algn="l">
              <a:spcBef>
                <a:spcPts val="0"/>
              </a:spcBef>
              <a:spcAft>
                <a:spcPts val="0"/>
              </a:spcAft>
              <a:buNone/>
            </a:pPr>
            <a:r>
              <a:rPr lang="sv-SE"/>
              <a:t>What are some? (discussion, mention for software.. maintainability/readability/etc)</a:t>
            </a:r>
            <a:endParaRPr/>
          </a:p>
          <a:p>
            <a:pPr indent="-317500" lvl="0" marL="457200" rtl="0" algn="l">
              <a:spcBef>
                <a:spcPts val="0"/>
              </a:spcBef>
              <a:spcAft>
                <a:spcPts val="0"/>
              </a:spcAft>
              <a:buSzPts val="1400"/>
              <a:buChar char="-"/>
            </a:pPr>
            <a:r>
              <a:rPr lang="sv-SE"/>
              <a:t>Is the process defined and understandable? Do you understand how to use it? how to apply it? the phases of it?</a:t>
            </a:r>
            <a:endParaRPr/>
          </a:p>
          <a:p>
            <a:pPr indent="-317500" lvl="0" marL="457200" rtl="0" algn="l">
              <a:spcBef>
                <a:spcPts val="0"/>
              </a:spcBef>
              <a:spcAft>
                <a:spcPts val="0"/>
              </a:spcAft>
              <a:buSzPts val="1400"/>
              <a:buChar char="-"/>
            </a:pPr>
            <a:r>
              <a:rPr lang="sv-SE"/>
              <a:t>Is your progress externally visible. If the point is to mitigate risk by removing uncertainty about project completion, will we actually gain that certainty?</a:t>
            </a:r>
            <a:endParaRPr/>
          </a:p>
          <a:p>
            <a:pPr indent="-317500" lvl="0" marL="457200" rtl="0" algn="l">
              <a:spcBef>
                <a:spcPts val="0"/>
              </a:spcBef>
              <a:spcAft>
                <a:spcPts val="0"/>
              </a:spcAft>
              <a:buSzPts val="1400"/>
              <a:buChar char="-"/>
            </a:pPr>
            <a:r>
              <a:rPr lang="sv-SE"/>
              <a:t>Are there tools that can help implement and track this process?</a:t>
            </a:r>
            <a:endParaRPr/>
          </a:p>
          <a:p>
            <a:pPr indent="-317500" lvl="0" marL="457200" rtl="0" algn="l">
              <a:spcBef>
                <a:spcPts val="0"/>
              </a:spcBef>
              <a:spcAft>
                <a:spcPts val="0"/>
              </a:spcAft>
              <a:buSzPts val="1400"/>
              <a:buChar char="-"/>
            </a:pPr>
            <a:r>
              <a:rPr lang="sv-SE"/>
              <a:t>Do the developers want to use this process? If people aren’t on board, then it isn’t going to work</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0" name="Shape 200"/>
        <p:cNvGrpSpPr/>
        <p:nvPr/>
      </p:nvGrpSpPr>
      <p:grpSpPr>
        <a:xfrm>
          <a:off x="0" y="0"/>
          <a:ext cx="0" cy="0"/>
          <a:chOff x="0" y="0"/>
          <a:chExt cx="0" cy="0"/>
        </a:xfrm>
      </p:grpSpPr>
      <p:sp>
        <p:nvSpPr>
          <p:cNvPr id="201" name="Google Shape;201;g6b6717a430_0_10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6b6717a430_0_10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317500" lvl="0" marL="457200" rtl="0" algn="l">
              <a:spcBef>
                <a:spcPts val="0"/>
              </a:spcBef>
              <a:spcAft>
                <a:spcPts val="0"/>
              </a:spcAft>
              <a:buSzPts val="1400"/>
              <a:buChar char="-"/>
            </a:pPr>
            <a:r>
              <a:rPr lang="sv-SE"/>
              <a:t>if there is a problem in our process, can we ideintify and fix it before it causes product issues?</a:t>
            </a:r>
            <a:endParaRPr/>
          </a:p>
          <a:p>
            <a:pPr indent="-317500" lvl="0" marL="457200" rtl="0" algn="l">
              <a:spcBef>
                <a:spcPts val="0"/>
              </a:spcBef>
              <a:spcAft>
                <a:spcPts val="0"/>
              </a:spcAft>
              <a:buSzPts val="1400"/>
              <a:buChar char="-"/>
            </a:pPr>
            <a:r>
              <a:rPr lang="sv-SE"/>
              <a:t>If there are problems in our process, can the process continue anyways?</a:t>
            </a:r>
            <a:endParaRPr/>
          </a:p>
          <a:p>
            <a:pPr indent="-317500" lvl="0" marL="457200" rtl="0" algn="l">
              <a:spcBef>
                <a:spcPts val="0"/>
              </a:spcBef>
              <a:spcAft>
                <a:spcPts val="0"/>
              </a:spcAft>
              <a:buSzPts val="1400"/>
              <a:buChar char="-"/>
            </a:pPr>
            <a:r>
              <a:rPr lang="sv-SE"/>
              <a:t>If the needs of our organization change, can we evolve the process? What if we get an assignment that doesn’t exactly match the prescribed lifecycle of the process?</a:t>
            </a:r>
            <a:endParaRPr/>
          </a:p>
          <a:p>
            <a:pPr indent="-317500" lvl="0" marL="457200" rtl="0" algn="l">
              <a:spcBef>
                <a:spcPts val="0"/>
              </a:spcBef>
              <a:spcAft>
                <a:spcPts val="0"/>
              </a:spcAft>
              <a:buSzPts val="1400"/>
              <a:buChar char="-"/>
            </a:pPr>
            <a:r>
              <a:rPr lang="sv-SE"/>
              <a:t>Does this process allow us to produce a system efficiently?</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7" name="Shape 207"/>
        <p:cNvGrpSpPr/>
        <p:nvPr/>
      </p:nvGrpSpPr>
      <p:grpSpPr>
        <a:xfrm>
          <a:off x="0" y="0"/>
          <a:ext cx="0" cy="0"/>
          <a:chOff x="0" y="0"/>
          <a:chExt cx="0" cy="0"/>
        </a:xfrm>
      </p:grpSpPr>
      <p:sp>
        <p:nvSpPr>
          <p:cNvPr id="208" name="Google Shape;208;g6b6717a430_0_11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6b6717a430_0_11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sv-SE">
                <a:solidFill>
                  <a:schemeClr val="dk1"/>
                </a:solidFill>
              </a:rPr>
              <a:t>Most processes can be  plotted on a continuum between being heavily plan-driven - requiring long periods of planning - and being extremely adaptable - adjustable on the fly. Where your project falls on this continuum </a:t>
            </a:r>
            <a:r>
              <a:rPr lang="sv-SE"/>
              <a:t>depends on the reality of your organization. Processes are not one-size-fits all, and </a:t>
            </a:r>
            <a:r>
              <a:rPr lang="sv-SE">
                <a:solidFill>
                  <a:schemeClr val="dk1"/>
                </a:solidFill>
              </a:rPr>
              <a:t>Management needs to take into account both </a:t>
            </a:r>
            <a:r>
              <a:rPr lang="sv-SE"/>
              <a:t> what your project is, but also what kind of team you’re working with. </a:t>
            </a:r>
            <a:endParaRPr/>
          </a:p>
          <a:p>
            <a:pPr indent="-317500" lvl="0" marL="457200" rtl="0" algn="l">
              <a:spcBef>
                <a:spcPts val="0"/>
              </a:spcBef>
              <a:spcAft>
                <a:spcPts val="0"/>
              </a:spcAft>
              <a:buSzPts val="1400"/>
              <a:buChar char="-"/>
            </a:pPr>
            <a:r>
              <a:rPr lang="sv-SE"/>
              <a:t>In reality, this continuum isn’t a straight-line. This is often broken down into a five (or sometimes seven)-dimensional diagram where each access follows that continuum. The closer you are to the center, the more adaptable you can be, the further out, the more plan driven) Factors you need to consider include, clockwise from the top:</a:t>
            </a:r>
            <a:endParaRPr/>
          </a:p>
          <a:p>
            <a:pPr indent="-317500" lvl="0" marL="457200" rtl="0" algn="l">
              <a:spcBef>
                <a:spcPts val="0"/>
              </a:spcBef>
              <a:spcAft>
                <a:spcPts val="0"/>
              </a:spcAft>
              <a:buSzPts val="1400"/>
              <a:buChar char="-"/>
            </a:pPr>
            <a:r>
              <a:rPr lang="sv-SE"/>
              <a:t>personnel makeup - how many are junior employees do you have, how many senior - the more junior, the more plan-driven you need to be. If you’re less experienced, it’s often harder to adapt to rapid change. You don’t have the domain knowledge, the mastery over the existing codebase.</a:t>
            </a:r>
            <a:endParaRPr/>
          </a:p>
          <a:p>
            <a:pPr indent="-317500" lvl="0" marL="457200" rtl="0" algn="l">
              <a:spcBef>
                <a:spcPts val="0"/>
              </a:spcBef>
              <a:spcAft>
                <a:spcPts val="0"/>
              </a:spcAft>
              <a:buSzPts val="1400"/>
              <a:buChar char="-"/>
            </a:pPr>
            <a:r>
              <a:rPr lang="sv-SE"/>
              <a:t>requirments change - how much will the needs of the project change over time - if customers will come to you frequently and demand changes, you can’t spend more time planning - you need to adapt to meet the needs of the project. IF they don’t change often, you can spend time making sure you get the specs right</a:t>
            </a:r>
            <a:endParaRPr/>
          </a:p>
          <a:p>
            <a:pPr indent="-317500" lvl="0" marL="457200" rtl="0" algn="l">
              <a:spcBef>
                <a:spcPts val="0"/>
              </a:spcBef>
              <a:spcAft>
                <a:spcPts val="0"/>
              </a:spcAft>
              <a:buSzPts val="1400"/>
              <a:buChar char="-"/>
            </a:pPr>
            <a:r>
              <a:rPr lang="sv-SE"/>
              <a:t>Culture - this one is a little more open to interpretation, but it essentially asks how well your employees perform pressure? if they do, you can be more adaptable</a:t>
            </a:r>
            <a:endParaRPr/>
          </a:p>
          <a:p>
            <a:pPr indent="-317500" lvl="0" marL="457200" rtl="0" algn="l">
              <a:spcBef>
                <a:spcPts val="0"/>
              </a:spcBef>
              <a:spcAft>
                <a:spcPts val="0"/>
              </a:spcAft>
              <a:buSzPts val="1400"/>
              <a:buChar char="-"/>
            </a:pPr>
            <a:r>
              <a:rPr lang="sv-SE"/>
              <a:t>Team size - how many people are on the team? If it’s huge, you need to plan more, or people can’t communicate well - it’s hard to know who is working on what or where people stand.</a:t>
            </a:r>
            <a:endParaRPr/>
          </a:p>
          <a:p>
            <a:pPr indent="-317500" lvl="0" marL="457200" rtl="0" algn="l">
              <a:spcBef>
                <a:spcPts val="0"/>
              </a:spcBef>
              <a:spcAft>
                <a:spcPts val="0"/>
              </a:spcAft>
              <a:buSzPts val="1400"/>
              <a:buChar char="-"/>
            </a:pPr>
            <a:r>
              <a:rPr lang="sv-SE"/>
              <a:t>Criticality - how bad will it be if something goes wrong? Will someone die? If so, you need a more plan-driven process. Could they lose money? Then you need to put some time into planning. If they might lose some replacable data, then that is less of a problem.</a:t>
            </a:r>
            <a:endParaRPr/>
          </a:p>
          <a:p>
            <a:pPr indent="0" lvl="0" marL="0" rtl="0" algn="l">
              <a:spcBef>
                <a:spcPts val="0"/>
              </a:spcBef>
              <a:spcAft>
                <a:spcPts val="0"/>
              </a:spcAft>
              <a:buNone/>
            </a:pPr>
            <a:r>
              <a:rPr lang="sv-SE"/>
              <a:t>Your choice of process depends on where you stand on these factors. Code and fix is the ultimate adaptable choice - you don’t spend any real time on planning. This can work for small projects, small team sizes, low criticality, it really only works if you’re in the very center of this diagram. If any dimension is high, you need to consider a more plan-driven process.</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 name="Shape 80"/>
        <p:cNvGrpSpPr/>
        <p:nvPr/>
      </p:nvGrpSpPr>
      <p:grpSpPr>
        <a:xfrm>
          <a:off x="0" y="0"/>
          <a:ext cx="0" cy="0"/>
          <a:chOff x="0" y="0"/>
          <a:chExt cx="0" cy="0"/>
        </a:xfrm>
      </p:grpSpPr>
      <p:sp>
        <p:nvSpPr>
          <p:cNvPr id="81" name="Google Shape;81;g6b6717a430_0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6b6717a430_0_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sv-SE"/>
              <a:t>W</a:t>
            </a:r>
            <a:r>
              <a:rPr lang="sv-SE"/>
              <a:t>e know that software is hard to build,and as a result, there are a lot of risks involved in the software development lifecycle. This week we’re going to lay out how to organize and manage the process - how we organize teams to build software - to mitigate some of the risks. (go over)</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4" name="Shape 224"/>
        <p:cNvGrpSpPr/>
        <p:nvPr/>
      </p:nvGrpSpPr>
      <p:grpSpPr>
        <a:xfrm>
          <a:off x="0" y="0"/>
          <a:ext cx="0" cy="0"/>
          <a:chOff x="0" y="0"/>
          <a:chExt cx="0" cy="0"/>
        </a:xfrm>
      </p:grpSpPr>
      <p:sp>
        <p:nvSpPr>
          <p:cNvPr id="225" name="Google Shape;225;g6b6717a430_0_17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26" name="Google Shape;226;g6b6717a430_0_17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sv-SE"/>
              <a:t>(read)</a:t>
            </a:r>
            <a:endParaRPr/>
          </a:p>
          <a:p>
            <a:pPr indent="0" lvl="0" marL="0" rtl="0" algn="l">
              <a:spcBef>
                <a:spcPts val="0"/>
              </a:spcBef>
              <a:spcAft>
                <a:spcPts val="0"/>
              </a:spcAft>
              <a:buNone/>
            </a:pPr>
            <a:r>
              <a:rPr lang="sv-SE"/>
              <a:t>quality assurance - how we measure quality, when we check it</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1" name="Shape 231"/>
        <p:cNvGrpSpPr/>
        <p:nvPr/>
      </p:nvGrpSpPr>
      <p:grpSpPr>
        <a:xfrm>
          <a:off x="0" y="0"/>
          <a:ext cx="0" cy="0"/>
          <a:chOff x="0" y="0"/>
          <a:chExt cx="0" cy="0"/>
        </a:xfrm>
      </p:grpSpPr>
      <p:sp>
        <p:nvSpPr>
          <p:cNvPr id="232" name="Google Shape;232;g6b6717a430_0_179:notes"/>
          <p:cNvSpPr/>
          <p:nvPr>
            <p:ph idx="2" type="sldImg"/>
          </p:nvPr>
        </p:nvSpPr>
        <p:spPr>
          <a:xfrm>
            <a:off x="1143203"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33" name="Google Shape;233;g6b6717a430_0_17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sv-SE"/>
              <a:t>Engineered products generally follow a clearly-structured planned development process from conception to retirement. There is variation, but the phases of development have clearer separation, and the phases of lifecycle are very similar. The intangibility and complexity of software make it harder to structure the process. That said, we’re going to try. There are a bunch of software process models, and we’re going to discuss a few of them, along with the pros and cons of each. That said - this is your first case where the right answer isn’t always obvious, and you’re going to have to consider a bunch of factors before you decide what works for your project.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7" name="Shape 237"/>
        <p:cNvGrpSpPr/>
        <p:nvPr/>
      </p:nvGrpSpPr>
      <p:grpSpPr>
        <a:xfrm>
          <a:off x="0" y="0"/>
          <a:ext cx="0" cy="0"/>
          <a:chOff x="0" y="0"/>
          <a:chExt cx="0" cy="0"/>
        </a:xfrm>
      </p:grpSpPr>
      <p:sp>
        <p:nvSpPr>
          <p:cNvPr id="238" name="Google Shape;238;g6b6717a430_0_18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39" name="Google Shape;239;g6b6717a430_0_18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sv-SE"/>
              <a:t>The typical code and fix paradigm is, in itself, a process. An informal one, absolutely, but the absence of a formal structure can, in itself, be talked about as an approach to development. It can be characterized by </a:t>
            </a:r>
            <a:endParaRPr/>
          </a:p>
          <a:p>
            <a:pPr indent="0" lvl="0" marL="0" rtl="0" algn="l">
              <a:spcBef>
                <a:spcPts val="0"/>
              </a:spcBef>
              <a:spcAft>
                <a:spcPts val="0"/>
              </a:spcAft>
              <a:buNone/>
            </a:pPr>
            <a:r>
              <a:rPr lang="sv-SE"/>
              <a:t>-a short interleaved phase that combines specification and design -Then, a long phase where you cycle through implementation, testing, and patching. Release generally occurs once you know the main functionality is in place - possibly after some amount of testing - but often makes use of extensive beta testing.</a:t>
            </a:r>
            <a:endParaRPr/>
          </a:p>
          <a:p>
            <a:pPr indent="0" lvl="0" marL="0" rtl="0" algn="l">
              <a:spcBef>
                <a:spcPts val="0"/>
              </a:spcBef>
              <a:spcAft>
                <a:spcPts val="0"/>
              </a:spcAft>
              <a:buNone/>
            </a:pPr>
            <a:r>
              <a:rPr lang="sv-SE"/>
              <a:t>We’ve talked about how bad it can be, but it does have its place. Where is it applicable? What pros does it offer? (click)</a:t>
            </a:r>
            <a:endParaRPr/>
          </a:p>
          <a:p>
            <a:pPr indent="0" lvl="0" marL="0" rtl="0" algn="l">
              <a:spcBef>
                <a:spcPts val="0"/>
              </a:spcBef>
              <a:spcAft>
                <a:spcPts val="0"/>
              </a:spcAft>
              <a:buNone/>
            </a:pPr>
            <a:r>
              <a:rPr lang="sv-SE"/>
              <a:t>-useful for small, simple projects. you might not need extensive overhead from formality - don’t get much out of all of this planning. Faster time-to-market. Can respond faster to a changing market.</a:t>
            </a:r>
            <a:endParaRPr/>
          </a:p>
          <a:p>
            <a:pPr indent="0" lvl="0" marL="0" rtl="0" algn="l">
              <a:spcBef>
                <a:spcPts val="0"/>
              </a:spcBef>
              <a:spcAft>
                <a:spcPts val="0"/>
              </a:spcAft>
              <a:buNone/>
            </a:pPr>
            <a:r>
              <a:rPr lang="sv-SE"/>
              <a:t>What are some problems? -quality - if you don’t spend much time planning, you’re adding risk to the implementation phase - you might make more mistakes, miss important details. Might build something that isn’t what the customer wants -maintainability - if you don’t plan for the ability to maintain your system, you’re at risk of building something that is hard to add new features to, and hard to fix. After several cycles of fixing bugs and bolting things on, this only gets worse.  Don’t recommend for most projects, but has its uses</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5" name="Shape 245"/>
        <p:cNvGrpSpPr/>
        <p:nvPr/>
      </p:nvGrpSpPr>
      <p:grpSpPr>
        <a:xfrm>
          <a:off x="0" y="0"/>
          <a:ext cx="0" cy="0"/>
          <a:chOff x="0" y="0"/>
          <a:chExt cx="0" cy="0"/>
        </a:xfrm>
      </p:grpSpPr>
      <p:sp>
        <p:nvSpPr>
          <p:cNvPr id="246" name="Google Shape;246;g6b6717a430_0_19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47" name="Google Shape;247;g6b6717a430_0_19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lnSpc>
                <a:spcPct val="150000"/>
              </a:lnSpc>
              <a:spcBef>
                <a:spcPts val="600"/>
              </a:spcBef>
              <a:spcAft>
                <a:spcPts val="0"/>
              </a:spcAft>
              <a:buNone/>
            </a:pPr>
            <a:r>
              <a:rPr lang="sv-SE">
                <a:solidFill>
                  <a:srgbClr val="252525"/>
                </a:solidFill>
                <a:highlight>
                  <a:srgbClr val="FFFFFF"/>
                </a:highlight>
              </a:rPr>
              <a:t>The </a:t>
            </a:r>
            <a:r>
              <a:rPr b="1" lang="sv-SE">
                <a:solidFill>
                  <a:srgbClr val="252525"/>
                </a:solidFill>
                <a:highlight>
                  <a:srgbClr val="FFFFFF"/>
                </a:highlight>
              </a:rPr>
              <a:t>waterfall model</a:t>
            </a:r>
            <a:r>
              <a:rPr lang="sv-SE">
                <a:solidFill>
                  <a:srgbClr val="252525"/>
                </a:solidFill>
                <a:highlight>
                  <a:srgbClr val="FFFFFF"/>
                </a:highlight>
              </a:rPr>
              <a:t> is a </a:t>
            </a:r>
            <a:r>
              <a:rPr lang="sv-SE">
                <a:solidFill>
                  <a:srgbClr val="0B0080"/>
                </a:solidFill>
                <a:highlight>
                  <a:srgbClr val="FFFFFF"/>
                </a:highlight>
                <a:uFill>
                  <a:noFill/>
                </a:uFill>
                <a:hlinkClick r:id="rId2"/>
              </a:rPr>
              <a:t>sequential</a:t>
            </a:r>
            <a:r>
              <a:rPr lang="sv-SE">
                <a:solidFill>
                  <a:srgbClr val="252525"/>
                </a:solidFill>
                <a:highlight>
                  <a:srgbClr val="FFFFFF"/>
                </a:highlight>
              </a:rPr>
              <a:t> </a:t>
            </a:r>
            <a:r>
              <a:rPr lang="sv-SE">
                <a:solidFill>
                  <a:srgbClr val="0B0080"/>
                </a:solidFill>
                <a:highlight>
                  <a:srgbClr val="FFFFFF"/>
                </a:highlight>
                <a:uFill>
                  <a:noFill/>
                </a:uFill>
                <a:hlinkClick r:id="rId3"/>
              </a:rPr>
              <a:t>design</a:t>
            </a:r>
            <a:r>
              <a:rPr lang="sv-SE">
                <a:solidFill>
                  <a:srgbClr val="252525"/>
                </a:solidFill>
                <a:highlight>
                  <a:srgbClr val="FFFFFF"/>
                </a:highlight>
              </a:rPr>
              <a:t> process originates from the engineering process we talked about earlier, adapted to software. Each phase flows sequentially -progress is seen as flowing steadily downthe  </a:t>
            </a:r>
            <a:r>
              <a:rPr lang="sv-SE">
                <a:solidFill>
                  <a:srgbClr val="0B0080"/>
                </a:solidFill>
                <a:highlight>
                  <a:srgbClr val="FFFFFF"/>
                </a:highlight>
                <a:uFill>
                  <a:noFill/>
                </a:uFill>
                <a:hlinkClick r:id="rId4"/>
              </a:rPr>
              <a:t>waterfall</a:t>
            </a:r>
            <a:r>
              <a:rPr lang="sv-SE">
                <a:solidFill>
                  <a:srgbClr val="252525"/>
                </a:solidFill>
                <a:highlight>
                  <a:srgbClr val="FFFFFF"/>
                </a:highlight>
              </a:rPr>
              <a:t> through the phases (read)</a:t>
            </a:r>
            <a:endParaRPr>
              <a:solidFill>
                <a:srgbClr val="252525"/>
              </a:solidFill>
              <a:highlight>
                <a:srgbClr val="FFFFFF"/>
              </a:highlight>
            </a:endParaRPr>
          </a:p>
          <a:p>
            <a:pPr indent="0" lvl="0" marL="0" rtl="0" algn="l">
              <a:lnSpc>
                <a:spcPct val="150000"/>
              </a:lnSpc>
              <a:spcBef>
                <a:spcPts val="600"/>
              </a:spcBef>
              <a:spcAft>
                <a:spcPts val="600"/>
              </a:spcAft>
              <a:buNone/>
            </a:pPr>
            <a:r>
              <a:rPr lang="sv-SE">
                <a:solidFill>
                  <a:srgbClr val="252525"/>
                </a:solidFill>
                <a:highlight>
                  <a:srgbClr val="FFFFFF"/>
                </a:highlight>
              </a:rPr>
              <a:t>You only move to a new phase once another phase is done. In engineering, after-the-fact changes are prohibitively costly, if not impossible. Changes are never impossible in software, but the reasoning behind waterfall is that after-the-fact changes are bad - they are costly, they will cause problems. You need to make sure you have finished the current activity before starting the next. You must finish requirements, then design, then implementation, then integration. If not, you will make mistakes, you will end up with a poorly-developed system.</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2" name="Shape 262"/>
        <p:cNvGrpSpPr/>
        <p:nvPr/>
      </p:nvGrpSpPr>
      <p:grpSpPr>
        <a:xfrm>
          <a:off x="0" y="0"/>
          <a:ext cx="0" cy="0"/>
          <a:chOff x="0" y="0"/>
          <a:chExt cx="0" cy="0"/>
        </a:xfrm>
      </p:grpSpPr>
      <p:sp>
        <p:nvSpPr>
          <p:cNvPr id="263" name="Google Shape;263;g6b6717a430_0_20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64" name="Google Shape;264;g6b6717a430_0_20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sv-SE"/>
              <a:t>Waterfall is basically the ultimate plan-driven process</a:t>
            </a:r>
            <a:endParaRPr/>
          </a:p>
          <a:p>
            <a:pPr indent="0" lvl="0" marL="0" rtl="0" algn="l">
              <a:spcBef>
                <a:spcPts val="0"/>
              </a:spcBef>
              <a:spcAft>
                <a:spcPts val="0"/>
              </a:spcAft>
              <a:buNone/>
            </a:pPr>
            <a:r>
              <a:rPr lang="sv-SE"/>
              <a:t>(discussion) where would waterfall be good?</a:t>
            </a:r>
            <a:endParaRPr/>
          </a:p>
          <a:p>
            <a:pPr indent="-317500" lvl="0" marL="457200" rtl="0" algn="l">
              <a:spcBef>
                <a:spcPts val="0"/>
              </a:spcBef>
              <a:spcAft>
                <a:spcPts val="0"/>
              </a:spcAft>
              <a:buSzPts val="1400"/>
              <a:buChar char="-"/>
            </a:pPr>
            <a:r>
              <a:rPr lang="sv-SE"/>
              <a:t>problems are easier and cheaper to fix earlier in the development process.Spending more time in earlier phases like requirements elicitation allows you to discover issues earlier - problems with your planned requirements, mistakes in how you plan to implement functionality, poor design decisions. You can have more assurance that your system will operate safely.</a:t>
            </a:r>
            <a:endParaRPr/>
          </a:p>
          <a:p>
            <a:pPr indent="-317500" lvl="0" marL="457200" rtl="0" algn="l">
              <a:spcBef>
                <a:spcPts val="0"/>
              </a:spcBef>
              <a:spcAft>
                <a:spcPts val="0"/>
              </a:spcAft>
              <a:buSzPts val="1400"/>
              <a:buChar char="-"/>
            </a:pPr>
            <a:r>
              <a:rPr lang="sv-SE">
                <a:solidFill>
                  <a:schemeClr val="dk1"/>
                </a:solidFill>
              </a:rPr>
              <a:t>Clearly structured, brings discipline to development - must work in a certain manner - you have clear milestones and development progresses linearly.</a:t>
            </a:r>
            <a:endParaRPr>
              <a:solidFill>
                <a:schemeClr val="dk1"/>
              </a:solidFill>
            </a:endParaRPr>
          </a:p>
          <a:p>
            <a:pPr indent="-317500" lvl="0" marL="457200" rtl="0" algn="l">
              <a:spcBef>
                <a:spcPts val="0"/>
              </a:spcBef>
              <a:spcAft>
                <a:spcPts val="0"/>
              </a:spcAft>
              <a:buSzPts val="1400"/>
              <a:buChar char="-"/>
            </a:pPr>
            <a:r>
              <a:rPr lang="sv-SE"/>
              <a:t>You know, fir instance, that you’ve devoted 50% of your time to requirements, 40% to design, and 10% so far on implementation. You know what phase you’re in. </a:t>
            </a:r>
            <a:endParaRPr/>
          </a:p>
          <a:p>
            <a:pPr indent="-317500" lvl="0" marL="457200" rtl="0" algn="l">
              <a:spcBef>
                <a:spcPts val="0"/>
              </a:spcBef>
              <a:spcAft>
                <a:spcPts val="0"/>
              </a:spcAft>
              <a:buSzPts val="1400"/>
              <a:buChar char="-"/>
            </a:pPr>
            <a:r>
              <a:rPr lang="sv-SE"/>
              <a:t>Requirements will be detailed and understandable. Your design will have gone through several iterations, been well documented, and be clear to the whole team. This helps with personnel turnover too, as new team members can read the completed documents and quickly get up to speed.</a:t>
            </a:r>
            <a:endParaRPr baseline="30000" sz="1300">
              <a:solidFill>
                <a:srgbClr val="252525"/>
              </a:solidFill>
              <a:highlight>
                <a:srgbClr val="FFFFFF"/>
              </a:highlight>
            </a:endParaRPr>
          </a:p>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3" name="Shape 273"/>
        <p:cNvGrpSpPr/>
        <p:nvPr/>
      </p:nvGrpSpPr>
      <p:grpSpPr>
        <a:xfrm>
          <a:off x="0" y="0"/>
          <a:ext cx="0" cy="0"/>
          <a:chOff x="0" y="0"/>
          <a:chExt cx="0" cy="0"/>
        </a:xfrm>
      </p:grpSpPr>
      <p:sp>
        <p:nvSpPr>
          <p:cNvPr id="274" name="Google Shape;274;g6b6717a430_0_21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75" name="Google Shape;275;g6b6717a430_0_21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sv-SE"/>
              <a:t>The reason that I say that waterfall is the ultimate plan-driven process is because of the sheer amount of documentation it tends to produce. In its purest form, the Waterfall model calls for you to produce a series of reports - blueprints, documentation, plans - at each step of development. Each of these documents are inspected, and if they pass, then the development process can move on to the next stage. Some may see this as too much, but for certain types of projects, you want this level of insight, this level of planning and documentation.</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0" name="Shape 280"/>
        <p:cNvGrpSpPr/>
        <p:nvPr/>
      </p:nvGrpSpPr>
      <p:grpSpPr>
        <a:xfrm>
          <a:off x="0" y="0"/>
          <a:ext cx="0" cy="0"/>
          <a:chOff x="0" y="0"/>
          <a:chExt cx="0" cy="0"/>
        </a:xfrm>
      </p:grpSpPr>
      <p:sp>
        <p:nvSpPr>
          <p:cNvPr id="281" name="Google Shape;281;g6b6717a430_0_22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82" name="Google Shape;282;g6b6717a430_0_22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317500" lvl="0" marL="457200" rtl="0" algn="l">
              <a:spcBef>
                <a:spcPts val="0"/>
              </a:spcBef>
              <a:spcAft>
                <a:spcPts val="0"/>
              </a:spcAft>
              <a:buClr>
                <a:srgbClr val="252525"/>
              </a:buClr>
              <a:buSzPts val="1400"/>
              <a:buChar char="-"/>
            </a:pPr>
            <a:r>
              <a:rPr lang="sv-SE">
                <a:solidFill>
                  <a:srgbClr val="252525"/>
                </a:solidFill>
                <a:highlight>
                  <a:srgbClr val="FFFFFF"/>
                </a:highlight>
              </a:rPr>
              <a:t>Where the requirements are unlikely to change. You have a clear goal, the functionality will not be expanded, and the legal environment will remain the same. Can you realistically produce a complete, verifiable requirements specification before design? correct design before implementation? </a:t>
            </a:r>
            <a:endParaRPr>
              <a:solidFill>
                <a:srgbClr val="252525"/>
              </a:solidFill>
              <a:highlight>
                <a:srgbClr val="FFFFFF"/>
              </a:highlight>
            </a:endParaRPr>
          </a:p>
          <a:p>
            <a:pPr indent="-317500" lvl="0" marL="457200" rtl="0" algn="l">
              <a:spcBef>
                <a:spcPts val="0"/>
              </a:spcBef>
              <a:spcAft>
                <a:spcPts val="0"/>
              </a:spcAft>
              <a:buClr>
                <a:srgbClr val="252525"/>
              </a:buClr>
              <a:buSzPts val="1400"/>
              <a:buChar char="-"/>
            </a:pPr>
            <a:r>
              <a:rPr lang="sv-SE">
                <a:solidFill>
                  <a:srgbClr val="252525"/>
                </a:solidFill>
                <a:highlight>
                  <a:srgbClr val="FFFFFF"/>
                </a:highlight>
              </a:rPr>
              <a:t>If the impact of failure is severe, you need a plan-driven process. If people could be hurt by your software, if there is serious financial risk, then waterfall is a safe process.</a:t>
            </a:r>
            <a:endParaRPr>
              <a:solidFill>
                <a:srgbClr val="252525"/>
              </a:solidFill>
              <a:highlight>
                <a:srgbClr val="FFFFFF"/>
              </a:highlight>
            </a:endParaRPr>
          </a:p>
          <a:p>
            <a:pPr indent="-317500" lvl="0" marL="457200" rtl="0" algn="l">
              <a:spcBef>
                <a:spcPts val="0"/>
              </a:spcBef>
              <a:spcAft>
                <a:spcPts val="0"/>
              </a:spcAft>
              <a:buClr>
                <a:srgbClr val="252525"/>
              </a:buClr>
              <a:buSzPts val="1400"/>
              <a:buChar char="-"/>
            </a:pPr>
            <a:r>
              <a:rPr lang="sv-SE">
                <a:solidFill>
                  <a:srgbClr val="252525"/>
                </a:solidFill>
                <a:highlight>
                  <a:srgbClr val="FFFFFF"/>
                </a:highlight>
              </a:rPr>
              <a:t>If you have many inexperienced developers, or expect a high turnover rate.</a:t>
            </a:r>
            <a:endParaRPr>
              <a:solidFill>
                <a:srgbClr val="252525"/>
              </a:solidFill>
              <a:highlight>
                <a:srgbClr val="FFFFFF"/>
              </a:highlight>
            </a:endParaRPr>
          </a:p>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8" name="Shape 288"/>
        <p:cNvGrpSpPr/>
        <p:nvPr/>
      </p:nvGrpSpPr>
      <p:grpSpPr>
        <a:xfrm>
          <a:off x="0" y="0"/>
          <a:ext cx="0" cy="0"/>
          <a:chOff x="0" y="0"/>
          <a:chExt cx="0" cy="0"/>
        </a:xfrm>
      </p:grpSpPr>
      <p:sp>
        <p:nvSpPr>
          <p:cNvPr id="289" name="Google Shape;289;g6b6717a430_0_23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90" name="Google Shape;290;g6b6717a430_0_23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rgbClr val="252525"/>
              </a:buClr>
              <a:buNone/>
            </a:pPr>
            <a:r>
              <a:rPr lang="sv-SE">
                <a:solidFill>
                  <a:srgbClr val="252525"/>
                </a:solidFill>
                <a:highlight>
                  <a:srgbClr val="FFFFFF"/>
                </a:highlight>
              </a:rPr>
              <a:t>(discuss)</a:t>
            </a:r>
            <a:endParaRPr>
              <a:solidFill>
                <a:srgbClr val="252525"/>
              </a:solidFill>
              <a:highlight>
                <a:srgbClr val="FFFFFF"/>
              </a:highlight>
            </a:endParaRPr>
          </a:p>
          <a:p>
            <a:pPr indent="-317500" lvl="0" marL="457200" rtl="0" algn="l">
              <a:spcBef>
                <a:spcPts val="0"/>
              </a:spcBef>
              <a:spcAft>
                <a:spcPts val="0"/>
              </a:spcAft>
              <a:buClr>
                <a:srgbClr val="252525"/>
              </a:buClr>
              <a:buSzPts val="1400"/>
              <a:buChar char="-"/>
            </a:pPr>
            <a:r>
              <a:rPr lang="sv-SE">
                <a:solidFill>
                  <a:srgbClr val="252525"/>
                </a:solidFill>
                <a:highlight>
                  <a:srgbClr val="FFFFFF"/>
                </a:highlight>
              </a:rPr>
              <a:t>In practice, it’s hard to know when you are done with a development phase. Are the requirements truly done? No matter how much time you devote to a phase, you might still miss something.</a:t>
            </a:r>
            <a:endParaRPr>
              <a:solidFill>
                <a:srgbClr val="252525"/>
              </a:solidFill>
              <a:highlight>
                <a:srgbClr val="FFFFFF"/>
              </a:highlight>
            </a:endParaRPr>
          </a:p>
          <a:p>
            <a:pPr indent="-317500" lvl="0" marL="457200" rtl="0" algn="l">
              <a:spcBef>
                <a:spcPts val="0"/>
              </a:spcBef>
              <a:spcAft>
                <a:spcPts val="0"/>
              </a:spcAft>
              <a:buClr>
                <a:srgbClr val="252525"/>
              </a:buClr>
              <a:buSzPts val="1400"/>
              <a:buChar char="-"/>
            </a:pPr>
            <a:r>
              <a:rPr lang="sv-SE">
                <a:solidFill>
                  <a:srgbClr val="252525"/>
                </a:solidFill>
                <a:highlight>
                  <a:srgbClr val="FFFFFF"/>
                </a:highlight>
              </a:rPr>
              <a:t>You have little freedom to make changes to the project. Change is difficult at best. If you make a mistake and move on, it will be expensive and difficult to go back and change it. </a:t>
            </a:r>
            <a:endParaRPr>
              <a:solidFill>
                <a:srgbClr val="252525"/>
              </a:solidFill>
              <a:highlight>
                <a:srgbClr val="FFFFFF"/>
              </a:highlight>
            </a:endParaRPr>
          </a:p>
          <a:p>
            <a:pPr indent="-317500" lvl="0" marL="457200" rtl="0" algn="l">
              <a:spcBef>
                <a:spcPts val="0"/>
              </a:spcBef>
              <a:spcAft>
                <a:spcPts val="0"/>
              </a:spcAft>
              <a:buClr>
                <a:srgbClr val="252525"/>
              </a:buClr>
              <a:buSzPts val="1400"/>
              <a:buChar char="-"/>
            </a:pPr>
            <a:r>
              <a:rPr lang="sv-SE">
                <a:solidFill>
                  <a:srgbClr val="252525"/>
                </a:solidFill>
                <a:highlight>
                  <a:srgbClr val="FFFFFF"/>
                </a:highlight>
              </a:rPr>
              <a:t>If you don’t plan for something, you will have trouble responding a risk if it occurs</a:t>
            </a:r>
            <a:endParaRPr>
              <a:solidFill>
                <a:srgbClr val="252525"/>
              </a:solidFill>
              <a:highlight>
                <a:srgbClr val="FFFFFF"/>
              </a:highlight>
            </a:endParaRPr>
          </a:p>
          <a:p>
            <a:pPr indent="-317500" lvl="0" marL="457200" rtl="0" algn="l">
              <a:spcBef>
                <a:spcPts val="0"/>
              </a:spcBef>
              <a:spcAft>
                <a:spcPts val="0"/>
              </a:spcAft>
              <a:buClr>
                <a:srgbClr val="252525"/>
              </a:buClr>
              <a:buSzPts val="1400"/>
              <a:buChar char="-"/>
            </a:pPr>
            <a:r>
              <a:rPr lang="sv-SE">
                <a:solidFill>
                  <a:srgbClr val="252525"/>
                </a:solidFill>
                <a:highlight>
                  <a:srgbClr val="FFFFFF"/>
                </a:highlight>
              </a:rPr>
              <a:t>You rarely know your requirements for sure that early. Customers might change their mind,they might not know all of their needs yet.</a:t>
            </a:r>
            <a:endParaRPr>
              <a:solidFill>
                <a:srgbClr val="252525"/>
              </a:solidFill>
              <a:highlight>
                <a:srgbClr val="FFFFFF"/>
              </a:highlight>
            </a:endParaRPr>
          </a:p>
          <a:p>
            <a:pPr indent="-317500" lvl="0" marL="457200" rtl="0" algn="l">
              <a:spcBef>
                <a:spcPts val="0"/>
              </a:spcBef>
              <a:spcAft>
                <a:spcPts val="0"/>
              </a:spcAft>
              <a:buClr>
                <a:srgbClr val="252525"/>
              </a:buClr>
              <a:buSzPts val="1400"/>
              <a:buChar char="-"/>
            </a:pPr>
            <a:r>
              <a:rPr lang="sv-SE">
                <a:solidFill>
                  <a:srgbClr val="252525"/>
                </a:solidFill>
                <a:highlight>
                  <a:srgbClr val="FFFFFF"/>
                </a:highlight>
              </a:rPr>
              <a:t>Similarly, details and problems with implementation are almost impossible to know for sure until you try to implement the software.</a:t>
            </a:r>
            <a:endParaRPr>
              <a:solidFill>
                <a:srgbClr val="252525"/>
              </a:solidFill>
              <a:highlight>
                <a:srgbClr val="FFFFFF"/>
              </a:highlight>
            </a:endParaRPr>
          </a:p>
          <a:p>
            <a:pPr indent="-317500" lvl="0" marL="457200" rtl="0" algn="l">
              <a:spcBef>
                <a:spcPts val="0"/>
              </a:spcBef>
              <a:spcAft>
                <a:spcPts val="0"/>
              </a:spcAft>
              <a:buClr>
                <a:srgbClr val="252525"/>
              </a:buClr>
              <a:buSzPts val="1400"/>
              <a:buChar char="-"/>
            </a:pPr>
            <a:r>
              <a:rPr lang="sv-SE">
                <a:solidFill>
                  <a:srgbClr val="252525"/>
                </a:solidFill>
                <a:highlight>
                  <a:srgbClr val="FFFFFF"/>
                </a:highlight>
              </a:rPr>
              <a:t>Last point</a:t>
            </a:r>
            <a:endParaRPr>
              <a:solidFill>
                <a:srgbClr val="252525"/>
              </a:solidFill>
              <a:highlight>
                <a:srgbClr val="FFFFFF"/>
              </a:highlight>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5" name="Shape 295"/>
        <p:cNvGrpSpPr/>
        <p:nvPr/>
      </p:nvGrpSpPr>
      <p:grpSpPr>
        <a:xfrm>
          <a:off x="0" y="0"/>
          <a:ext cx="0" cy="0"/>
          <a:chOff x="0" y="0"/>
          <a:chExt cx="0" cy="0"/>
        </a:xfrm>
      </p:grpSpPr>
      <p:sp>
        <p:nvSpPr>
          <p:cNvPr id="296" name="Google Shape;296;g6b6717a430_0_794:notes"/>
          <p:cNvSpPr/>
          <p:nvPr>
            <p:ph idx="2" type="sldImg"/>
          </p:nvPr>
        </p:nvSpPr>
        <p:spPr>
          <a:xfrm>
            <a:off x="1143203"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97" name="Google Shape;297;g6b6717a430_0_79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1" name="Shape 301"/>
        <p:cNvGrpSpPr/>
        <p:nvPr/>
      </p:nvGrpSpPr>
      <p:grpSpPr>
        <a:xfrm>
          <a:off x="0" y="0"/>
          <a:ext cx="0" cy="0"/>
          <a:chOff x="0" y="0"/>
          <a:chExt cx="0" cy="0"/>
        </a:xfrm>
      </p:grpSpPr>
      <p:sp>
        <p:nvSpPr>
          <p:cNvPr id="302" name="Google Shape;302;g6b6717a430_0_37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03" name="Google Shape;303;g6b6717a430_0_37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sv-SE"/>
              <a:t>A</a:t>
            </a:r>
            <a:r>
              <a:rPr lang="sv-SE"/>
              <a:t> scientist named Winston Royce, who first formally codified the waterfall process, was horrified when it took off. He intended it to serve as an example to build off of, but did not approve of how it was actually used - he didn’t want something that people followed in the religous manner that they did. He came out and said (read). </a:t>
            </a:r>
            <a:endParaRPr/>
          </a:p>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7" name="Shape 87"/>
        <p:cNvGrpSpPr/>
        <p:nvPr/>
      </p:nvGrpSpPr>
      <p:grpSpPr>
        <a:xfrm>
          <a:off x="0" y="0"/>
          <a:ext cx="0" cy="0"/>
          <a:chOff x="0" y="0"/>
          <a:chExt cx="0" cy="0"/>
        </a:xfrm>
      </p:grpSpPr>
      <p:sp>
        <p:nvSpPr>
          <p:cNvPr id="88" name="Google Shape;88;g6b6717a430_0_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6b6717a430_0_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317500" lvl="0" marL="457200" rtl="0" algn="l">
              <a:spcBef>
                <a:spcPts val="0"/>
              </a:spcBef>
              <a:spcAft>
                <a:spcPts val="0"/>
              </a:spcAft>
              <a:buSzPts val="1400"/>
              <a:buChar char="-"/>
            </a:pPr>
            <a:r>
              <a:rPr lang="sv-SE"/>
              <a:t>Software systems are the most complex artifacts ever created, with more moving parts and things that can go wrong than the most complex skyscraper</a:t>
            </a:r>
            <a:endParaRPr/>
          </a:p>
          <a:p>
            <a:pPr indent="-317500" lvl="0" marL="457200" rtl="0" algn="l">
              <a:spcBef>
                <a:spcPts val="0"/>
              </a:spcBef>
              <a:spcAft>
                <a:spcPts val="0"/>
              </a:spcAft>
              <a:buSzPts val="1400"/>
              <a:buChar char="-"/>
            </a:pPr>
            <a:r>
              <a:rPr lang="sv-SE"/>
              <a:t>There is the perception that software is easy to change. You can just change a few lines of code, right? It’s deceptive. We even fool oursevles. It’s always tempting to go in and add more to it, or redesign a component. If you’re building a skyscraper - you don’t strip apart and rebuild the elevator just because you can build a faster one. You just don’t. We do that regularly in software</a:t>
            </a:r>
            <a:endParaRPr/>
          </a:p>
          <a:p>
            <a:pPr indent="-317500" lvl="0" marL="457200" rtl="0" algn="l">
              <a:spcBef>
                <a:spcPts val="0"/>
              </a:spcBef>
              <a:spcAft>
                <a:spcPts val="0"/>
              </a:spcAft>
              <a:buSzPts val="1400"/>
              <a:buChar char="-"/>
            </a:pPr>
            <a:r>
              <a:rPr lang="sv-SE"/>
              <a:t>Invisiblity - you can’t necessarily see progress in development. It’s hard to say you’re 60% done until you’ve built everything. It might not work, and it’s hard to tell if it will during progress.. even after - might miss bugs</a:t>
            </a:r>
            <a:endParaRPr/>
          </a:p>
          <a:p>
            <a:pPr indent="-317500" lvl="0" marL="457200" rtl="0" algn="l">
              <a:spcBef>
                <a:spcPts val="0"/>
              </a:spcBef>
              <a:spcAft>
                <a:spcPts val="0"/>
              </a:spcAft>
              <a:buSzPts val="1400"/>
              <a:buChar char="-"/>
            </a:pPr>
            <a:r>
              <a:rPr lang="sv-SE"/>
              <a:t>Conformity - you need to make people happy - meet the client and customer’s ever-changing desires and needs - meet legal standards - adapt to better fit the market conditions.</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8" name="Shape 308"/>
        <p:cNvGrpSpPr/>
        <p:nvPr/>
      </p:nvGrpSpPr>
      <p:grpSpPr>
        <a:xfrm>
          <a:off x="0" y="0"/>
          <a:ext cx="0" cy="0"/>
          <a:chOff x="0" y="0"/>
          <a:chExt cx="0" cy="0"/>
        </a:xfrm>
      </p:grpSpPr>
      <p:sp>
        <p:nvSpPr>
          <p:cNvPr id="309" name="Google Shape;309;g6b6717a430_0_38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10" name="Google Shape;310;g6b6717a430_0_38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sv-SE"/>
              <a:t>Next, </a:t>
            </a:r>
            <a:r>
              <a:rPr lang="sv-SE"/>
              <a:t>we’re going to look at alternative processes, called agile process, more adaptable to change and more suited for the fast-paced development and continuous delivery that is expected in modern software projects.</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5" name="Shape 315"/>
        <p:cNvGrpSpPr/>
        <p:nvPr/>
      </p:nvGrpSpPr>
      <p:grpSpPr>
        <a:xfrm>
          <a:off x="0" y="0"/>
          <a:ext cx="0" cy="0"/>
          <a:chOff x="0" y="0"/>
          <a:chExt cx="0" cy="0"/>
        </a:xfrm>
      </p:grpSpPr>
      <p:sp>
        <p:nvSpPr>
          <p:cNvPr id="316" name="Google Shape;316;g6b6717a430_0_38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17" name="Google Shape;317;g6b6717a430_0_38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sv-SE"/>
              <a:t>Any piece of software can be broken down into a list of features. What does the software do? Then , during development, for each feature, you have basically four pieces of work that you do - you design, come up with requirements and code structure - you write the code - you test - and you integrate that feature into the project. In a waterfall process, those tasks are usually structured like this. </a:t>
            </a:r>
            <a:endParaRPr/>
          </a:p>
          <a:p>
            <a:pPr indent="0" lvl="0" marL="0" rtl="0" algn="l">
              <a:spcBef>
                <a:spcPts val="0"/>
              </a:spcBef>
              <a:spcAft>
                <a:spcPts val="0"/>
              </a:spcAft>
              <a:buNone/>
            </a:pPr>
            <a:r>
              <a:rPr lang="sv-SE"/>
              <a:t>-Design everything</a:t>
            </a:r>
            <a:endParaRPr/>
          </a:p>
          <a:p>
            <a:pPr indent="0" lvl="0" marL="0" rtl="0" algn="l">
              <a:spcBef>
                <a:spcPts val="0"/>
              </a:spcBef>
              <a:spcAft>
                <a:spcPts val="0"/>
              </a:spcAft>
              <a:buNone/>
            </a:pPr>
            <a:r>
              <a:rPr lang="sv-SE"/>
              <a:t>-code everything</a:t>
            </a:r>
            <a:endParaRPr/>
          </a:p>
          <a:p>
            <a:pPr indent="0" lvl="0" marL="0" rtl="0" algn="l">
              <a:spcBef>
                <a:spcPts val="0"/>
              </a:spcBef>
              <a:spcAft>
                <a:spcPts val="0"/>
              </a:spcAft>
              <a:buNone/>
            </a:pPr>
            <a:r>
              <a:rPr lang="sv-SE"/>
              <a:t>-test everything</a:t>
            </a:r>
            <a:endParaRPr/>
          </a:p>
          <a:p>
            <a:pPr indent="0" lvl="0" marL="0" rtl="0" algn="l">
              <a:spcBef>
                <a:spcPts val="0"/>
              </a:spcBef>
              <a:spcAft>
                <a:spcPts val="0"/>
              </a:spcAft>
              <a:buNone/>
            </a:pPr>
            <a:r>
              <a:rPr lang="sv-SE"/>
              <a:t>-then bring everything together</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6" name="Shape 336"/>
        <p:cNvGrpSpPr/>
        <p:nvPr/>
      </p:nvGrpSpPr>
      <p:grpSpPr>
        <a:xfrm>
          <a:off x="0" y="0"/>
          <a:ext cx="0" cy="0"/>
          <a:chOff x="0" y="0"/>
          <a:chExt cx="0" cy="0"/>
        </a:xfrm>
      </p:grpSpPr>
      <p:sp>
        <p:nvSpPr>
          <p:cNvPr id="337" name="Google Shape;337;g6b6717a430_0_40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38" name="Google Shape;338;g6b6717a430_0_40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sv-SE"/>
              <a:t>There is no reason that we have to develop this way. The assembly line approach of waterfall makes some intuitive sense - plan, design, then build. Making changes to earlier phases later in development is expensive. This is especially true for physical goods - which was the inspiration for the waterfall process. If you make a mistake in designing a bridge, you can’t really go back and fix it during manufacturing. So, you are careful to get it right the first time. Still, in waterfall, we can’t really go back and fix things later if we didn’t get it right at first. We can’t risk delivering a system that isn’t what the customer wants, that doesn’t work out. But, what can we do differently? Well, we have two dimensions to play with. We have the features of the software and the fundamental development activities - design, code, test, integrate. </a:t>
            </a:r>
            <a:endParaRPr/>
          </a:p>
          <a:p>
            <a:pPr indent="0" lvl="0" marL="0" rtl="0" algn="l">
              <a:spcBef>
                <a:spcPts val="0"/>
              </a:spcBef>
              <a:spcAft>
                <a:spcPts val="0"/>
              </a:spcAft>
              <a:buNone/>
            </a:pPr>
            <a:r>
              <a:rPr lang="sv-SE"/>
              <a:t>So, instead of focusing on using this assembly line to deliver the entire product, why not look at this one feature at a time? We still follow the same steps - requirements, design, code, test, integrate - but instead of completing each activity for all features before the next, we walk through one feature at a time, and complete it before the next.</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3" name="Shape 353"/>
        <p:cNvGrpSpPr/>
        <p:nvPr/>
      </p:nvGrpSpPr>
      <p:grpSpPr>
        <a:xfrm>
          <a:off x="0" y="0"/>
          <a:ext cx="0" cy="0"/>
          <a:chOff x="0" y="0"/>
          <a:chExt cx="0" cy="0"/>
        </a:xfrm>
      </p:grpSpPr>
      <p:sp>
        <p:nvSpPr>
          <p:cNvPr id="354" name="Google Shape;354;g6b6717a430_0_42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55" name="Google Shape;355;g6b6717a430_0_42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lnSpc>
                <a:spcPct val="150000"/>
              </a:lnSpc>
              <a:spcBef>
                <a:spcPts val="600"/>
              </a:spcBef>
              <a:spcAft>
                <a:spcPts val="600"/>
              </a:spcAft>
              <a:buNone/>
            </a:pPr>
            <a:r>
              <a:rPr lang="sv-SE"/>
              <a:t>This is what we call the incremental model. This is really no different from the waterfall process, except for the order of operations. We come up with our requirements, design, code, test, and integrate. In sequence, only moving on when ready to do so. The difference is that we do this one distinct feature at a time. As each feature is complete, we can offer the user a progressively more complete system.</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9" name="Shape 399"/>
        <p:cNvGrpSpPr/>
        <p:nvPr/>
      </p:nvGrpSpPr>
      <p:grpSpPr>
        <a:xfrm>
          <a:off x="0" y="0"/>
          <a:ext cx="0" cy="0"/>
          <a:chOff x="0" y="0"/>
          <a:chExt cx="0" cy="0"/>
        </a:xfrm>
      </p:grpSpPr>
      <p:sp>
        <p:nvSpPr>
          <p:cNvPr id="400" name="Google Shape;400;g6b6717a430_0_46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01" name="Google Shape;401;g6b6717a430_0_46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sv-SE"/>
              <a:t>Well, is this any better? Why might this be helpful? (discussion)</a:t>
            </a:r>
            <a:endParaRPr/>
          </a:p>
          <a:p>
            <a:pPr indent="0" lvl="0" marL="0" rtl="0" algn="l">
              <a:spcBef>
                <a:spcPts val="0"/>
              </a:spcBef>
              <a:spcAft>
                <a:spcPts val="0"/>
              </a:spcAft>
              <a:buNone/>
            </a:pPr>
            <a:r>
              <a:rPr lang="sv-SE"/>
              <a:t>-(read, read) - you don’t need to wait until the end of the project to know how you did. If something is wrong, you may be able to find out more quickly. Quickly enough that you can easily change unstarted features, and potentially change existing features.</a:t>
            </a:r>
            <a:endParaRPr/>
          </a:p>
          <a:p>
            <a:pPr indent="0" lvl="0" marL="0" rtl="0" algn="l">
              <a:spcBef>
                <a:spcPts val="0"/>
              </a:spcBef>
              <a:spcAft>
                <a:spcPts val="0"/>
              </a:spcAft>
              <a:buNone/>
            </a:pPr>
            <a:r>
              <a:rPr lang="sv-SE"/>
              <a:t>-(read). You can test individual features in isolation, and then bring them together slowly. As a result, you may have fewer bugs in the resulting product.</a:t>
            </a:r>
            <a:endParaRPr/>
          </a:p>
          <a:p>
            <a:pPr indent="0" lvl="0" marL="0" rtl="0" algn="l">
              <a:spcBef>
                <a:spcPts val="0"/>
              </a:spcBef>
              <a:spcAft>
                <a:spcPts val="0"/>
              </a:spcAft>
              <a:buNone/>
            </a:pPr>
            <a:r>
              <a:rPr lang="sv-SE"/>
              <a:t>- (read). You can put something out there to help recoup costs.</a:t>
            </a:r>
            <a:endParaRPr/>
          </a:p>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7" name="Shape 407"/>
        <p:cNvGrpSpPr/>
        <p:nvPr/>
      </p:nvGrpSpPr>
      <p:grpSpPr>
        <a:xfrm>
          <a:off x="0" y="0"/>
          <a:ext cx="0" cy="0"/>
          <a:chOff x="0" y="0"/>
          <a:chExt cx="0" cy="0"/>
        </a:xfrm>
      </p:grpSpPr>
      <p:sp>
        <p:nvSpPr>
          <p:cNvPr id="408" name="Google Shape;408;g6b6717a430_0_76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09" name="Google Shape;409;g6b6717a430_0_76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sv-SE"/>
              <a:t>(discuss)</a:t>
            </a:r>
            <a:endParaRPr/>
          </a:p>
          <a:p>
            <a:pPr indent="0" lvl="0" marL="0" rtl="0" algn="l">
              <a:spcBef>
                <a:spcPts val="0"/>
              </a:spcBef>
              <a:spcAft>
                <a:spcPts val="0"/>
              </a:spcAft>
              <a:buNone/>
            </a:pPr>
            <a:r>
              <a:rPr lang="sv-SE"/>
              <a:t>-(read)</a:t>
            </a:r>
            <a:endParaRPr/>
          </a:p>
          <a:p>
            <a:pPr indent="0" lvl="0" marL="0" rtl="0" algn="l">
              <a:spcBef>
                <a:spcPts val="0"/>
              </a:spcBef>
              <a:spcAft>
                <a:spcPts val="0"/>
              </a:spcAft>
              <a:buNone/>
            </a:pPr>
            <a:r>
              <a:rPr lang="sv-SE"/>
              <a:t>-(read) - you need to know what the features are, how they’ll work together, and what the complete system will look like. It’s a little unrealistic to think you can just bolt individual features together. In practice, this might be no less rigid than waterfall, as you still need to have a cohesive plan in place.</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5" name="Shape 415"/>
        <p:cNvGrpSpPr/>
        <p:nvPr/>
      </p:nvGrpSpPr>
      <p:grpSpPr>
        <a:xfrm>
          <a:off x="0" y="0"/>
          <a:ext cx="0" cy="0"/>
          <a:chOff x="0" y="0"/>
          <a:chExt cx="0" cy="0"/>
        </a:xfrm>
      </p:grpSpPr>
      <p:sp>
        <p:nvSpPr>
          <p:cNvPr id="416" name="Google Shape;416;g6b6717a430_0_47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17" name="Google Shape;417;g6b6717a430_0_47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sv-SE"/>
              <a:t>In practice, incremental development is quite useful in overcoming issues associated with waterfall, but it is a half-step. It’s a little less rigid and plan-driven than waterfall - you get partially complete builds that change over time - but still requires a fixed and carefully-defined plan. There’s a very interesting idea at the root of it - this concept of handing off multiple builds of the system as the project progresses. That’s a powerful idea, that you can offer the customer something to play with before the entire project comes to an end. It’s a nice form of insurance - no matter what happens, no matter what goes wrong, we’ll at least have something to show off. That idea is at the heart of our next process, what we call the iterative (or evolutionary) model of development.</a:t>
            </a:r>
            <a:endParaRPr/>
          </a:p>
          <a:p>
            <a:pPr indent="0" lvl="0" marL="0" rtl="0" algn="l">
              <a:spcBef>
                <a:spcPts val="0"/>
              </a:spcBef>
              <a:spcAft>
                <a:spcPts val="0"/>
              </a:spcAft>
              <a:buNone/>
            </a:pPr>
            <a:r>
              <a:rPr lang="sv-SE"/>
              <a:t>Here, development progresses in cycles. You come up with an initial concept, create a core set of requirements or refine existing requirements, design the software, build and test it, then you deliver a product to the customer. Now, where this differs from waterfall is that the intent is not to come up with the final software before presenting it. Instead, you plan out a functioning prototype. You treat this as the first or second or whatever draft of the software, deliver a working version to the customer, and get their feedback. You then take that feedback and incorporate it into the next cycle, as you simultaneously fix bugs, improve functionality, and add features. Each cycle, you end up with a progressively more complete piece of software while constantly keeping the customer informed and - ideally -happy with your progress. Unlike waterfall, during each cycle, you are free to cycle through the requirements and design stages. You’re encouraged to revisit the early stages to improve what you had before. Rather than requiring a theoretical perfect design, you try to come up with something good enough that can be changed later.</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2" name="Shape 442"/>
        <p:cNvGrpSpPr/>
        <p:nvPr/>
      </p:nvGrpSpPr>
      <p:grpSpPr>
        <a:xfrm>
          <a:off x="0" y="0"/>
          <a:ext cx="0" cy="0"/>
          <a:chOff x="0" y="0"/>
          <a:chExt cx="0" cy="0"/>
        </a:xfrm>
      </p:grpSpPr>
      <p:sp>
        <p:nvSpPr>
          <p:cNvPr id="443" name="Google Shape;443;g6b6717a430_0_50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44" name="Google Shape;444;g6b6717a430_0_50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sv-SE"/>
              <a:t>These processes sound pretty similar at first - (read read). Isn’t this essentially the same thing? </a:t>
            </a:r>
            <a:endParaRPr/>
          </a:p>
          <a:p>
            <a:pPr indent="0" lvl="0" marL="0" rtl="0" algn="l">
              <a:spcBef>
                <a:spcPts val="0"/>
              </a:spcBef>
              <a:spcAft>
                <a:spcPts val="0"/>
              </a:spcAft>
              <a:buNone/>
            </a:pPr>
            <a:r>
              <a:rPr lang="sv-SE"/>
              <a:t>The practice is a little different. Say we were writing an essay, (read). In iterative development, we don’t care about individual features as much as we care about getting the customer some version of the whole thing to try. We can have non-working or buggy features, and we could simulate their outcome (or just tell the customer that it’s not working perfectly yet), but we can give the customer an idea of what to expect, then work on getting the real functionality in there or work out the bugs over time.</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9" name="Shape 449"/>
        <p:cNvGrpSpPr/>
        <p:nvPr/>
      </p:nvGrpSpPr>
      <p:grpSpPr>
        <a:xfrm>
          <a:off x="0" y="0"/>
          <a:ext cx="0" cy="0"/>
          <a:chOff x="0" y="0"/>
          <a:chExt cx="0" cy="0"/>
        </a:xfrm>
      </p:grpSpPr>
      <p:sp>
        <p:nvSpPr>
          <p:cNvPr id="450" name="Google Shape;450;g6b6717a430_0_50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51" name="Google Shape;451;g6b6717a430_0_50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sv-SE"/>
              <a:t>(discussion)</a:t>
            </a:r>
            <a:endParaRPr/>
          </a:p>
          <a:p>
            <a:pPr indent="0" lvl="0" marL="0" rtl="0" algn="l">
              <a:spcBef>
                <a:spcPts val="0"/>
              </a:spcBef>
              <a:spcAft>
                <a:spcPts val="0"/>
              </a:spcAft>
              <a:buNone/>
            </a:pPr>
            <a:r>
              <a:rPr lang="sv-SE"/>
              <a:t>-(read, read). In some ways, this process averts risk better than waterfall. We may not have the perfect requirements or design, but we know the customer is happy. We’re not going to have to get rid of years of work because the customer is unhappy.</a:t>
            </a:r>
            <a:endParaRPr/>
          </a:p>
          <a:p>
            <a:pPr indent="0" lvl="0" marL="0" rtl="0" algn="l">
              <a:spcBef>
                <a:spcPts val="0"/>
              </a:spcBef>
              <a:spcAft>
                <a:spcPts val="0"/>
              </a:spcAft>
              <a:buNone/>
            </a:pPr>
            <a:r>
              <a:rPr lang="sv-SE"/>
              <a:t>-(read)</a:t>
            </a:r>
            <a:endParaRPr/>
          </a:p>
          <a:p>
            <a:pPr indent="0" lvl="0" marL="0" rtl="0" algn="l">
              <a:spcBef>
                <a:spcPts val="0"/>
              </a:spcBef>
              <a:spcAft>
                <a:spcPts val="0"/>
              </a:spcAft>
              <a:buNone/>
            </a:pPr>
            <a:r>
              <a:rPr lang="sv-SE"/>
              <a:t>-The waterfall model is based on how physical products are engineered, but software is very different from a physical product. Iterative processes are becoming so popular because the match what is basically the natural progression of software. Software is not a physical product, it’s this complex intangible thing, and problems can be elusive. Software is something that should be able to evolve in ways that a car or a bridge can’t, and this process allows us to build something that can be improved and changed over time.</a:t>
            </a:r>
            <a:endParaRPr/>
          </a:p>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7" name="Shape 457"/>
        <p:cNvGrpSpPr/>
        <p:nvPr/>
      </p:nvGrpSpPr>
      <p:grpSpPr>
        <a:xfrm>
          <a:off x="0" y="0"/>
          <a:ext cx="0" cy="0"/>
          <a:chOff x="0" y="0"/>
          <a:chExt cx="0" cy="0"/>
        </a:xfrm>
      </p:grpSpPr>
      <p:sp>
        <p:nvSpPr>
          <p:cNvPr id="458" name="Google Shape;458;g6b6717a430_0_77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59" name="Google Shape;459;g6b6717a430_0_77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sv-SE"/>
              <a:t>(discuss)</a:t>
            </a:r>
            <a:endParaRPr/>
          </a:p>
          <a:p>
            <a:pPr indent="0" lvl="0" marL="0" rtl="0" algn="l">
              <a:spcBef>
                <a:spcPts val="0"/>
              </a:spcBef>
              <a:spcAft>
                <a:spcPts val="0"/>
              </a:spcAft>
              <a:buNone/>
            </a:pPr>
            <a:r>
              <a:rPr lang="sv-SE"/>
              <a:t>-(read) - it’s hard to revise something like a pacemaker over time - if there is a fundamental requirements issue, then a person might die. That requires more care than it often taken in these evolutionary development processes. The rigidity of waterfall can be bad, but it also ensures that you take your time with each development phase. If there is a high cost associated with mistakes, then you need to plan more. (2)</a:t>
            </a:r>
            <a:endParaRPr/>
          </a:p>
          <a:p>
            <a:pPr indent="0" lvl="0" marL="0" rtl="0" algn="l">
              <a:spcBef>
                <a:spcPts val="0"/>
              </a:spcBef>
              <a:spcAft>
                <a:spcPts val="0"/>
              </a:spcAft>
              <a:buNone/>
            </a:pPr>
            <a:r>
              <a:rPr lang="sv-SE"/>
              <a:t>- (3) - too often, the idea of frequent releases is taken as a race. Anytime that happens, the end product is going to be worse for it. (4-5)</a:t>
            </a:r>
            <a:endParaRPr/>
          </a:p>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4" name="Shape 94"/>
        <p:cNvGrpSpPr/>
        <p:nvPr/>
      </p:nvGrpSpPr>
      <p:grpSpPr>
        <a:xfrm>
          <a:off x="0" y="0"/>
          <a:ext cx="0" cy="0"/>
          <a:chOff x="0" y="0"/>
          <a:chExt cx="0" cy="0"/>
        </a:xfrm>
      </p:grpSpPr>
      <p:sp>
        <p:nvSpPr>
          <p:cNvPr id="95" name="Google Shape;95;g6b6717a430_0_1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6b6717a430_0_1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sv-SE"/>
              <a:t>All of these things have ramifications on the software we build, and you can really see it when we look at failure rates. Now, let’s start with hardware. Look at failure rates, where you plot failure rates on y axis and time on the x axis. </a:t>
            </a:r>
            <a:endParaRPr/>
          </a:p>
          <a:p>
            <a:pPr indent="0" lvl="0" marL="0" rtl="0" algn="l">
              <a:spcBef>
                <a:spcPts val="0"/>
              </a:spcBef>
              <a:spcAft>
                <a:spcPts val="0"/>
              </a:spcAft>
              <a:buNone/>
            </a:pPr>
            <a:r>
              <a:rPr lang="sv-SE"/>
              <a:t>If you buy a piece of hardware. you kind of expect this kind of average failure rate - a bunch die right away - high failure rate at low values of time- then that dies down - low failure rates for some time - then a bunch die a few years later once they wear out - again, high failure rate at the end. Do you think the same thing happens with software? (discuss)</a:t>
            </a:r>
            <a:endParaRPr/>
          </a:p>
          <a:p>
            <a:pPr indent="0" lvl="0" marL="0" rtl="0" algn="l">
              <a:spcBef>
                <a:spcPts val="0"/>
              </a:spcBef>
              <a:spcAft>
                <a:spcPts val="0"/>
              </a:spcAft>
              <a:buClr>
                <a:schemeClr val="dk1"/>
              </a:buClr>
              <a:buSzPts val="1100"/>
              <a:buFont typeface="Arial"/>
              <a:buNone/>
            </a:pPr>
            <a:r>
              <a:rPr lang="sv-SE">
                <a:solidFill>
                  <a:schemeClr val="dk1"/>
                </a:solidFill>
              </a:rPr>
              <a:t>A software product is just not the same thing as a hardware product. It doesn’t work in the same manner. Failure rate expectations just don’t work in the same way.</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5" name="Shape 465"/>
        <p:cNvGrpSpPr/>
        <p:nvPr/>
      </p:nvGrpSpPr>
      <p:grpSpPr>
        <a:xfrm>
          <a:off x="0" y="0"/>
          <a:ext cx="0" cy="0"/>
          <a:chOff x="0" y="0"/>
          <a:chExt cx="0" cy="0"/>
        </a:xfrm>
      </p:grpSpPr>
      <p:sp>
        <p:nvSpPr>
          <p:cNvPr id="466" name="Google Shape;466;g6b6717a430_0_51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67" name="Google Shape;467;g6b6717a430_0_51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sv-SE"/>
              <a:t>The iterative cycle is one form of what have come to be known as agile processes. In 2001, a bunch of guys came together and explicitly rejected plan-driven paradigms like waterfall. They proposed what they called the agile manifesto - a set of principles - a philosophy - that, if followed would lead to better software - development that came with the perks of organization and structure without the rigidity of waterfall. Their manifesto was this - while there is value in the items on the right, the items on the left are always more important.</a:t>
            </a:r>
            <a:endParaRPr/>
          </a:p>
          <a:p>
            <a:pPr indent="0" lvl="0" marL="0" rtl="0" algn="l">
              <a:spcBef>
                <a:spcPts val="0"/>
              </a:spcBef>
              <a:spcAft>
                <a:spcPts val="0"/>
              </a:spcAft>
              <a:buNone/>
            </a:pPr>
            <a:r>
              <a:rPr lang="sv-SE"/>
              <a:t>- (read). Favor a productive collaborative development environment over forcing everybody into the same identical mold prescribed by a process.</a:t>
            </a:r>
            <a:endParaRPr/>
          </a:p>
          <a:p>
            <a:pPr indent="0" lvl="0" marL="0" rtl="0" algn="l">
              <a:spcBef>
                <a:spcPts val="0"/>
              </a:spcBef>
              <a:spcAft>
                <a:spcPts val="0"/>
              </a:spcAft>
              <a:buNone/>
            </a:pPr>
            <a:r>
              <a:rPr lang="sv-SE"/>
              <a:t>- (read). All of the documentation in the world is pointless if you never produce a product.</a:t>
            </a:r>
            <a:endParaRPr/>
          </a:p>
          <a:p>
            <a:pPr indent="0" lvl="0" marL="0" rtl="0" algn="l">
              <a:spcBef>
                <a:spcPts val="0"/>
              </a:spcBef>
              <a:spcAft>
                <a:spcPts val="0"/>
              </a:spcAft>
              <a:buNone/>
            </a:pPr>
            <a:r>
              <a:rPr lang="sv-SE"/>
              <a:t>- (read). Don’t forget about the customer. Always get their feedback. Make them part of the team.</a:t>
            </a:r>
            <a:endParaRPr/>
          </a:p>
          <a:p>
            <a:pPr indent="0" lvl="0" marL="0" rtl="0" algn="l">
              <a:spcBef>
                <a:spcPts val="0"/>
              </a:spcBef>
              <a:spcAft>
                <a:spcPts val="0"/>
              </a:spcAft>
              <a:buNone/>
            </a:pPr>
            <a:r>
              <a:rPr lang="sv-SE"/>
              <a:t>- (read). Change is a constant, and Plans need to adapt to change.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2" name="Shape 472"/>
        <p:cNvGrpSpPr/>
        <p:nvPr/>
      </p:nvGrpSpPr>
      <p:grpSpPr>
        <a:xfrm>
          <a:off x="0" y="0"/>
          <a:ext cx="0" cy="0"/>
          <a:chOff x="0" y="0"/>
          <a:chExt cx="0" cy="0"/>
        </a:xfrm>
      </p:grpSpPr>
      <p:sp>
        <p:nvSpPr>
          <p:cNvPr id="473" name="Google Shape;473;g6b6717a430_0_52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74" name="Google Shape;474;g6b6717a430_0_52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sv-SE"/>
              <a:t>There is no single agile process, rather, Agile is a blueprint for new processes to follow. The agile manifesto encompasses a set of principles that all of the resulting processes put into practice.</a:t>
            </a:r>
            <a:endParaRPr/>
          </a:p>
          <a:p>
            <a:pPr indent="0" lvl="0" marL="0" rtl="0" algn="l">
              <a:spcBef>
                <a:spcPts val="0"/>
              </a:spcBef>
              <a:spcAft>
                <a:spcPts val="0"/>
              </a:spcAft>
              <a:buNone/>
            </a:pPr>
            <a:r>
              <a:rPr lang="sv-SE"/>
              <a:t>- (read). This is a key facet of agile processes - constant customer feedback. You should never make a customer wait years for a piece of software that might not even be what they want. The customer should be given new releases on a regular schedule, and you should constantly seek their feedback to ensure that this is the product they want. </a:t>
            </a:r>
            <a:endParaRPr/>
          </a:p>
          <a:p>
            <a:pPr indent="0" lvl="0" marL="0" rtl="0" algn="l">
              <a:spcBef>
                <a:spcPts val="0"/>
              </a:spcBef>
              <a:spcAft>
                <a:spcPts val="0"/>
              </a:spcAft>
              <a:buNone/>
            </a:pPr>
            <a:r>
              <a:rPr lang="sv-SE"/>
              <a:t>- (read) in the process. Markets change frequently, the needs of the user change frequently. Change will happen. Embrace it, and you can come out on top.</a:t>
            </a:r>
            <a:endParaRPr/>
          </a:p>
          <a:p>
            <a:pPr indent="0" lvl="0" marL="0" rtl="0" algn="l">
              <a:spcBef>
                <a:spcPts val="0"/>
              </a:spcBef>
              <a:spcAft>
                <a:spcPts val="0"/>
              </a:spcAft>
              <a:buNone/>
            </a:pPr>
            <a:r>
              <a:rPr lang="sv-SE"/>
              <a:t>- (read). In most agile processes, you release a working product on a regular basis. often every two weeks. </a:t>
            </a:r>
            <a:r>
              <a:rPr lang="sv-SE">
                <a:solidFill>
                  <a:schemeClr val="dk1"/>
                </a:solidFill>
              </a:rPr>
              <a:t>The early releases obviously won’t have every feature, but each release is progressively more complete - adding  in missing features, fixing problems, and incorporating customer feedback.</a:t>
            </a:r>
            <a:endParaRPr>
              <a:solidFill>
                <a:schemeClr val="dk1"/>
              </a:solidFill>
            </a:endParaRPr>
          </a:p>
          <a:p>
            <a:pPr indent="0" lvl="0" marL="0" rtl="0" algn="l">
              <a:spcBef>
                <a:spcPts val="0"/>
              </a:spcBef>
              <a:spcAft>
                <a:spcPts val="0"/>
              </a:spcAft>
              <a:buNone/>
            </a:pPr>
            <a:r>
              <a:rPr lang="sv-SE">
                <a:solidFill>
                  <a:schemeClr val="dk1"/>
                </a:solidFill>
              </a:rPr>
              <a:t>- (read). Too often, there is an antagonistic relationship between developers and the business side of a company. They live in two different worlds - developers don’t like being told what to do by guys in suits who have never written a line of code. There is an education gap that needs to be surmounted so that both sides of the company can work together to deliver a better product. </a:t>
            </a:r>
            <a:endParaRPr>
              <a:solidFill>
                <a:schemeClr val="dk1"/>
              </a:solidFil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9" name="Shape 479"/>
        <p:cNvGrpSpPr/>
        <p:nvPr/>
      </p:nvGrpSpPr>
      <p:grpSpPr>
        <a:xfrm>
          <a:off x="0" y="0"/>
          <a:ext cx="0" cy="0"/>
          <a:chOff x="0" y="0"/>
          <a:chExt cx="0" cy="0"/>
        </a:xfrm>
      </p:grpSpPr>
      <p:sp>
        <p:nvSpPr>
          <p:cNvPr id="480" name="Google Shape;480;g6b6717a430_0_52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81" name="Google Shape;481;g6b6717a430_0_52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sv-SE"/>
              <a:t>- (read). Some of these processes are almost insulting to developers. WE focus on the negative - look how bad things are - ignoring that most developers are actually smart guys. So, don’t over manage them. A process should give structure, but not force everybody to fit one method of development. </a:t>
            </a:r>
            <a:endParaRPr/>
          </a:p>
          <a:p>
            <a:pPr indent="0" lvl="0" marL="0" rtl="0" algn="l">
              <a:spcBef>
                <a:spcPts val="0"/>
              </a:spcBef>
              <a:spcAft>
                <a:spcPts val="0"/>
              </a:spcAft>
              <a:buNone/>
            </a:pPr>
            <a:r>
              <a:rPr lang="sv-SE"/>
              <a:t>- (read). Agile processes often stress social aspects of development - things like frequent meetings to keep everybody on track and open-air rooms over cublicles.</a:t>
            </a:r>
            <a:endParaRPr/>
          </a:p>
          <a:p>
            <a:pPr indent="0" lvl="0" marL="0" rtl="0" algn="l">
              <a:spcBef>
                <a:spcPts val="0"/>
              </a:spcBef>
              <a:spcAft>
                <a:spcPts val="0"/>
              </a:spcAft>
              <a:buNone/>
            </a:pPr>
            <a:r>
              <a:rPr lang="sv-SE"/>
              <a:t>- (read). This fits in with the focus on frequent delivery. They argue that you can’t measure progress in documents, but in working releases of software that anybody can try out. </a:t>
            </a:r>
            <a:endParaRPr/>
          </a:p>
          <a:p>
            <a:pPr indent="0" lvl="0" marL="0" rtl="0" algn="l">
              <a:spcBef>
                <a:spcPts val="0"/>
              </a:spcBef>
              <a:spcAft>
                <a:spcPts val="0"/>
              </a:spcAft>
              <a:buNone/>
            </a:pPr>
            <a:r>
              <a:rPr lang="sv-SE"/>
              <a:t>- (read). This one often gets missed. Frequent releases shouldn’t mean exhausted developers. Rather, what goes into a new release should be planned carefully so that you aren’t ending up in constant crunch time. Many agile processes advocate a strict 40 hour work week.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6" name="Shape 486"/>
        <p:cNvGrpSpPr/>
        <p:nvPr/>
      </p:nvGrpSpPr>
      <p:grpSpPr>
        <a:xfrm>
          <a:off x="0" y="0"/>
          <a:ext cx="0" cy="0"/>
          <a:chOff x="0" y="0"/>
          <a:chExt cx="0" cy="0"/>
        </a:xfrm>
      </p:grpSpPr>
      <p:sp>
        <p:nvSpPr>
          <p:cNvPr id="487" name="Google Shape;487;g6b6717a430_0_53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88" name="Google Shape;488;g6b6717a430_0_53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sv-SE"/>
              <a:t>- (read). Just because you frequently release new iterations of the software doesn’t mean that development is a race. It is still important that you deliver GOOD software, so planning and design are still essential. In fact, they enhance your agility. Bad design will cripple your ability to respond to change, no matter how often you release.</a:t>
            </a:r>
            <a:endParaRPr/>
          </a:p>
          <a:p>
            <a:pPr indent="0" lvl="0" marL="0" rtl="0" algn="l">
              <a:spcBef>
                <a:spcPts val="0"/>
              </a:spcBef>
              <a:spcAft>
                <a:spcPts val="0"/>
              </a:spcAft>
              <a:buNone/>
            </a:pPr>
            <a:r>
              <a:rPr lang="sv-SE"/>
              <a:t>- (read). Again, this isn’t a race. A new release can, and often should, be barely distinguishable from the last release. It’s about adding in small changes steadily but progressively as you work towards the finished product.</a:t>
            </a:r>
            <a:endParaRPr/>
          </a:p>
          <a:p>
            <a:pPr indent="0" lvl="0" marL="0" rtl="0" algn="l">
              <a:spcBef>
                <a:spcPts val="0"/>
              </a:spcBef>
              <a:spcAft>
                <a:spcPts val="0"/>
              </a:spcAft>
              <a:buNone/>
            </a:pPr>
            <a:r>
              <a:rPr lang="sv-SE"/>
              <a:t>- (read). This comes back to the idea of considering the people and how they interact over a one-size-fits-all process. Heavy-handed management of a team can be as bad as no process at all, and teams that work well together and are motivated to work together towards the completion of a project will outperform teams that are forced to work in conditions they don’t like.</a:t>
            </a:r>
            <a:endParaRPr/>
          </a:p>
          <a:p>
            <a:pPr indent="0" lvl="0" marL="0" rtl="0" algn="l">
              <a:spcBef>
                <a:spcPts val="0"/>
              </a:spcBef>
              <a:spcAft>
                <a:spcPts val="0"/>
              </a:spcAft>
              <a:buNone/>
            </a:pPr>
            <a:r>
              <a:rPr lang="sv-SE"/>
              <a:t>- (read). Just as customer feedback is essential, self-reflection is important. The team needs to serve as their own mechanic, recognize problems, and evolve to fix these issues.</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93" name="Shape 493"/>
        <p:cNvGrpSpPr/>
        <p:nvPr/>
      </p:nvGrpSpPr>
      <p:grpSpPr>
        <a:xfrm>
          <a:off x="0" y="0"/>
          <a:ext cx="0" cy="0"/>
          <a:chOff x="0" y="0"/>
          <a:chExt cx="0" cy="0"/>
        </a:xfrm>
      </p:grpSpPr>
      <p:sp>
        <p:nvSpPr>
          <p:cNvPr id="494" name="Google Shape;494;g6b6717a430_0_53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95" name="Google Shape;495;g6b6717a430_0_53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sv-SE"/>
              <a:t>Again, there is no one single agile process, but in the abstract, the agile idea is a more general form of the iterative model. Rather than a prescribed series of steps, development continues in cycles, where each cycle results in a new version of the system. Incomplete or not, working or not, you have a build that can be executed. Before development, you come up with an initial set of requirements - this can be a huge formal list like in a traditional waterfall or, more commonly, an informal set of scenarios or user requests - prioritize them, and select a set of the next iteration. Then, you perform a work cycle and product a new system version.</a:t>
            </a:r>
            <a:endParaRPr/>
          </a:p>
          <a:p>
            <a:pPr indent="0" lvl="0" marL="0" rtl="0" algn="l">
              <a:spcBef>
                <a:spcPts val="0"/>
              </a:spcBef>
              <a:spcAft>
                <a:spcPts val="0"/>
              </a:spcAft>
              <a:buNone/>
            </a:pPr>
            <a:r>
              <a:rPr lang="sv-SE"/>
              <a:t>-(bring in and read). This is not like a code-and-fix with iterative releases. Agile does not prescribe one style of working during an iteration, but does mandate that you have some planned process during that cycle. You need to think ahead, have some reasonable workflow.  The intent is to be careful, but not inflexible. </a:t>
            </a:r>
            <a:endParaRPr/>
          </a:p>
          <a:p>
            <a:pPr indent="0" lvl="0" marL="0" rtl="0" algn="l">
              <a:spcBef>
                <a:spcPts val="0"/>
              </a:spcBef>
              <a:spcAft>
                <a:spcPts val="0"/>
              </a:spcAft>
              <a:buNone/>
            </a:pPr>
            <a:r>
              <a:rPr lang="sv-SE"/>
              <a:t>-(bring in) That can be fairly traditional and formalized like in the iterative model, with interleaved requirements and design, then coding and testing, or it can be far more informal, as we’ll see in the scrum model, one example of an agile process.</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5" name="Shape 525"/>
        <p:cNvGrpSpPr/>
        <p:nvPr/>
      </p:nvGrpSpPr>
      <p:grpSpPr>
        <a:xfrm>
          <a:off x="0" y="0"/>
          <a:ext cx="0" cy="0"/>
          <a:chOff x="0" y="0"/>
          <a:chExt cx="0" cy="0"/>
        </a:xfrm>
      </p:grpSpPr>
      <p:sp>
        <p:nvSpPr>
          <p:cNvPr id="526" name="Google Shape;526;g6b6717a430_0_57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27" name="Google Shape;527;g6b6717a430_0_57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sv-SE"/>
              <a:t>Any rugby fans out there?</a:t>
            </a:r>
            <a:endParaRPr/>
          </a:p>
          <a:p>
            <a:pPr indent="0" lvl="0" marL="0" rtl="0" algn="l">
              <a:spcBef>
                <a:spcPts val="0"/>
              </a:spcBef>
              <a:spcAft>
                <a:spcPts val="0"/>
              </a:spcAft>
              <a:buNone/>
            </a:pPr>
            <a:r>
              <a:rPr lang="sv-SE"/>
              <a:t>So, in rugby, a scrum is something that happens when you need to restart play. You bring together the players from each team, put them really close, have them stick their heads together, and then fight for the ball. Seems a little more violent than your usual software development process, but there’s some good inspiration there. The scrum process is one of the most well-known agile processes, and is all about bringing the team together, having them work through problems and focus on a common goal, and then sending them out to accomplish something. Each member of the team is free to follow their own work process on the parts of the software they are assigned, but there is an overall structure to the development process, based on communication, meetings, and pre-defined roles.</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33" name="Shape 533"/>
        <p:cNvGrpSpPr/>
        <p:nvPr/>
      </p:nvGrpSpPr>
      <p:grpSpPr>
        <a:xfrm>
          <a:off x="0" y="0"/>
          <a:ext cx="0" cy="0"/>
          <a:chOff x="0" y="0"/>
          <a:chExt cx="0" cy="0"/>
        </a:xfrm>
      </p:grpSpPr>
      <p:sp>
        <p:nvSpPr>
          <p:cNvPr id="534" name="Google Shape;534;g6b6717a430_0_57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35" name="Google Shape;535;g6b6717a430_0_57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sv-SE"/>
              <a:t>Each development cycle in scrum is called a sprint, and it usually lasts two weeks. After that period, you ship a new version of the system. During a sprint, scrum drops the traditional formal cycle of requirements, design, development, implementation, and testing with an informal cycle of face-to-face meetings followed by work periods. The idea is that, to remain agile, teams should self-organize, hold daily face-to-face meetings, and come together to work towards a common goal - working with each other to resolve issues. Advocates of scrum believe that you can’t respond to frequent requirements change by holding on to a rigid cycle, no matter how short that cycle is - and that it is better to throw out that form of organization in favor of a higher level of within-team collaboration.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6" name="Shape 566"/>
        <p:cNvGrpSpPr/>
        <p:nvPr/>
      </p:nvGrpSpPr>
      <p:grpSpPr>
        <a:xfrm>
          <a:off x="0" y="0"/>
          <a:ext cx="0" cy="0"/>
          <a:chOff x="0" y="0"/>
          <a:chExt cx="0" cy="0"/>
        </a:xfrm>
      </p:grpSpPr>
      <p:sp>
        <p:nvSpPr>
          <p:cNvPr id="567" name="Google Shape;567;g6b6717a430_0_60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68" name="Google Shape;568;g6b6717a430_0_60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sv-SE"/>
              <a:t>To keep scrum on track, the process prescribes three roles that must be fulfilled. The first is, of course, the development team. These are the guys building the software. One thing to keep in mind is that scrum is recommended for small teams, usually about 3-9 people. Any more and it becomes hard to keep the entire team on track and collaborating. The larger the team, the harder it is to be agile and respond to change.</a:t>
            </a:r>
            <a:endParaRPr/>
          </a:p>
          <a:p>
            <a:pPr indent="0" lvl="0" marL="0" rtl="0" algn="l">
              <a:spcBef>
                <a:spcPts val="0"/>
              </a:spcBef>
              <a:spcAft>
                <a:spcPts val="0"/>
              </a:spcAft>
              <a:buNone/>
            </a:pPr>
            <a:r>
              <a:rPr lang="sv-SE"/>
              <a:t>- (read). </a:t>
            </a:r>
            <a:endParaRPr/>
          </a:p>
          <a:p>
            <a:pPr indent="0" lvl="0" marL="0" rtl="0" algn="l">
              <a:spcBef>
                <a:spcPts val="0"/>
              </a:spcBef>
              <a:spcAft>
                <a:spcPts val="0"/>
              </a:spcAft>
              <a:buNone/>
            </a:pPr>
            <a:r>
              <a:rPr lang="sv-SE"/>
              <a:t>- (read, read), especially those identified in the daily meetings, (read, read)</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4" name="Shape 574"/>
        <p:cNvGrpSpPr/>
        <p:nvPr/>
      </p:nvGrpSpPr>
      <p:grpSpPr>
        <a:xfrm>
          <a:off x="0" y="0"/>
          <a:ext cx="0" cy="0"/>
          <a:chOff x="0" y="0"/>
          <a:chExt cx="0" cy="0"/>
        </a:xfrm>
      </p:grpSpPr>
      <p:sp>
        <p:nvSpPr>
          <p:cNvPr id="575" name="Google Shape;575;g6b6717a430_0_61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76" name="Google Shape;576;g6b6717a430_0_61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sv-SE"/>
              <a:t>The cornerstone of the scrum process is the daily team meeting. To keep the team on track, this meeting does have a strict format, controlled by the scrum master. The goal is for this to be quick - you can’t develop if you’re meeting all day. Everybody stands up - you can’t relax while standing - and each person answers three questions (read). The scrum master and the other team members can discuss the blocking issues and how to work past them. </a:t>
            </a:r>
            <a:endParaRPr/>
          </a:p>
          <a:p>
            <a:pPr indent="0" lvl="0" marL="0" rtl="0" algn="l">
              <a:spcBef>
                <a:spcPts val="0"/>
              </a:spcBef>
              <a:spcAft>
                <a:spcPts val="0"/>
              </a:spcAft>
              <a:buNone/>
            </a:pPr>
            <a:r>
              <a:rPr lang="sv-SE"/>
              <a:t>Through this meeting, everybody knows what the others are doing, they can help resolve each other’s issues, and they can quickly respond to project changes.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1" name="Shape 581"/>
        <p:cNvGrpSpPr/>
        <p:nvPr/>
      </p:nvGrpSpPr>
      <p:grpSpPr>
        <a:xfrm>
          <a:off x="0" y="0"/>
          <a:ext cx="0" cy="0"/>
          <a:chOff x="0" y="0"/>
          <a:chExt cx="0" cy="0"/>
        </a:xfrm>
      </p:grpSpPr>
      <p:sp>
        <p:nvSpPr>
          <p:cNvPr id="582" name="Google Shape;582;g6b6717a430_0_62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83" name="Google Shape;583;g6b6717a430_0_62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sv-SE"/>
              <a:t>(discussion)</a:t>
            </a:r>
            <a:endParaRPr/>
          </a:p>
          <a:p>
            <a:pPr indent="0" lvl="0" marL="0" rtl="0" algn="l">
              <a:spcBef>
                <a:spcPts val="0"/>
              </a:spcBef>
              <a:spcAft>
                <a:spcPts val="0"/>
              </a:spcAft>
              <a:buNone/>
            </a:pPr>
            <a:r>
              <a:rPr lang="sv-SE"/>
              <a:t>-(read, read) - if something changes, you just sort it out in the morning meeting and continue working, if it doesn’t impact the current sprint, the person in the product owner role can revise the requirements, prioritize changes, and make them the focus of the next sprint.</a:t>
            </a:r>
            <a:endParaRPr/>
          </a:p>
          <a:p>
            <a:pPr indent="0" lvl="0" marL="0" rtl="0" algn="l">
              <a:spcBef>
                <a:spcPts val="0"/>
              </a:spcBef>
              <a:spcAft>
                <a:spcPts val="0"/>
              </a:spcAft>
              <a:buNone/>
            </a:pPr>
            <a:r>
              <a:rPr lang="sv-SE"/>
              <a:t>- (read) - you don’t force everybody into the same requirements-design-implement-test loop. Each team member has the freedom to approach their tasks using the process they want to use, as long as they are still contribute towards the overall project goals and as long as they still perform good work.</a:t>
            </a:r>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1" name="Shape 101"/>
        <p:cNvGrpSpPr/>
        <p:nvPr/>
      </p:nvGrpSpPr>
      <p:grpSpPr>
        <a:xfrm>
          <a:off x="0" y="0"/>
          <a:ext cx="0" cy="0"/>
          <a:chOff x="0" y="0"/>
          <a:chExt cx="0" cy="0"/>
        </a:xfrm>
      </p:grpSpPr>
      <p:sp>
        <p:nvSpPr>
          <p:cNvPr id="102" name="Google Shape;102;g6b6717a430_0_1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6b6717a430_0_1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sv-SE"/>
              <a:t>Software is a bit different. With software, you kind of expect a similar starting failure rate - a lot of issues right away - high failure rate at low values of time- then that dies down and stays down once bugs are fixed. It’s software - it won’t wear down, right? Does this seem reasonable?</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9" name="Shape 589"/>
        <p:cNvGrpSpPr/>
        <p:nvPr/>
      </p:nvGrpSpPr>
      <p:grpSpPr>
        <a:xfrm>
          <a:off x="0" y="0"/>
          <a:ext cx="0" cy="0"/>
          <a:chOff x="0" y="0"/>
          <a:chExt cx="0" cy="0"/>
        </a:xfrm>
      </p:grpSpPr>
      <p:sp>
        <p:nvSpPr>
          <p:cNvPr id="590" name="Google Shape;590;g6b6717a430_0_77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91" name="Google Shape;591;g6b6717a430_0_77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sv-SE"/>
              <a:t>(discussion)</a:t>
            </a:r>
            <a:endParaRPr/>
          </a:p>
          <a:p>
            <a:pPr indent="0" lvl="0" marL="0" rtl="0" algn="l">
              <a:spcBef>
                <a:spcPts val="0"/>
              </a:spcBef>
              <a:spcAft>
                <a:spcPts val="0"/>
              </a:spcAft>
              <a:buNone/>
            </a:pPr>
            <a:r>
              <a:rPr lang="sv-SE"/>
              <a:t>-(read, read) - if something changes, you just sort it out in the morning meeting and continue working, if it doesn’t impact the current sprint, the person in the product owner role can revise the requirements, prioritize changes, and make them the focus of the next sprint.</a:t>
            </a:r>
            <a:endParaRPr/>
          </a:p>
          <a:p>
            <a:pPr indent="0" lvl="0" marL="0" rtl="0" algn="l">
              <a:spcBef>
                <a:spcPts val="0"/>
              </a:spcBef>
              <a:spcAft>
                <a:spcPts val="0"/>
              </a:spcAft>
              <a:buNone/>
            </a:pPr>
            <a:r>
              <a:rPr lang="sv-SE"/>
              <a:t>- (read) - you don’t force everybody into the same requirements-design-implement-test loop. Each team member has the freedom to approach their tasks using the process they want to use, as long as they are still contribute towards the overall project goals and as long as they still perform good work.</a:t>
            </a:r>
            <a:endParaRPr/>
          </a:p>
          <a:p>
            <a:pPr indent="0" lvl="0" marL="0" rtl="0" algn="l">
              <a:spcBef>
                <a:spcPts val="0"/>
              </a:spcBef>
              <a:spcAft>
                <a:spcPts val="0"/>
              </a:spcAft>
              <a:buNone/>
            </a:pPr>
            <a:r>
              <a:rPr lang="sv-SE"/>
              <a:t>(discuss)</a:t>
            </a:r>
            <a:endParaRPr/>
          </a:p>
          <a:p>
            <a:pPr indent="0" lvl="0" marL="0" rtl="0" algn="l">
              <a:spcBef>
                <a:spcPts val="0"/>
              </a:spcBef>
              <a:spcAft>
                <a:spcPts val="0"/>
              </a:spcAft>
              <a:buNone/>
            </a:pPr>
            <a:r>
              <a:rPr lang="sv-SE"/>
              <a:t>-(read) - your project requirements will change at some point, and the problem with waterfall is that it has trouble dealing with that change. However, a major issue with agile processes is that requirements are treated too informally. They are often just set up as a loose form of guidance for the project, and not something that you deeply analyze and verify. This can result in developers missing important problems until they are extremely expensive to fix.</a:t>
            </a:r>
            <a:endParaRPr/>
          </a:p>
          <a:p>
            <a:pPr indent="0" lvl="0" marL="0" rtl="0" algn="l">
              <a:spcBef>
                <a:spcPts val="0"/>
              </a:spcBef>
              <a:spcAft>
                <a:spcPts val="0"/>
              </a:spcAft>
              <a:buNone/>
            </a:pPr>
            <a:r>
              <a:rPr lang="sv-SE"/>
              <a:t>- (read) - the software alone is not enough. You need documentation if you have any intention of keeping the software alive for more than a year or two. New developers will come in during maintenance, your company might want to reuse code in a future project, you might decide to add features. Without the kind of documentation produced in formal processes, this can be really hard. Even well-commented code can be hard to work with if you don’t have the kind of context offered by design documents.</a:t>
            </a:r>
            <a:endParaRPr/>
          </a:p>
          <a:p>
            <a:pPr indent="0" lvl="0" marL="0" rtl="0" algn="l">
              <a:spcBef>
                <a:spcPts val="0"/>
              </a:spcBef>
              <a:spcAft>
                <a:spcPts val="0"/>
              </a:spcAft>
              <a:buNone/>
            </a:pPr>
            <a:r>
              <a:rPr lang="sv-SE"/>
              <a:t>- The last potential problem is that scrum is a very social process, and relies heavily on the personalities of the people involved (read)</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97" name="Shape 597"/>
        <p:cNvGrpSpPr/>
        <p:nvPr/>
      </p:nvGrpSpPr>
      <p:grpSpPr>
        <a:xfrm>
          <a:off x="0" y="0"/>
          <a:ext cx="0" cy="0"/>
          <a:chOff x="0" y="0"/>
          <a:chExt cx="0" cy="0"/>
        </a:xfrm>
      </p:grpSpPr>
      <p:sp>
        <p:nvSpPr>
          <p:cNvPr id="598" name="Google Shape;598;g6b6717a430_0_62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99" name="Google Shape;599;g6b6717a430_0_62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sv-SE">
                <a:solidFill>
                  <a:schemeClr val="dk1"/>
                </a:solidFill>
              </a:rPr>
              <a:t>The choice of whether to use an agile process like scrum or a more traditional process like waterfall depends heavily on what kind of resources you are working with, and the nature of your project. Last time, I showed you this five-point matrix as one way to plot out what you’re working with and choose a process from there</a:t>
            </a:r>
            <a:endParaRPr>
              <a:solidFill>
                <a:schemeClr val="dk1"/>
              </a:solidFill>
            </a:endParaRPr>
          </a:p>
          <a:p>
            <a:pPr indent="0" lvl="0" marL="0" rtl="0" algn="l">
              <a:spcBef>
                <a:spcPts val="0"/>
              </a:spcBef>
              <a:spcAft>
                <a:spcPts val="0"/>
              </a:spcAft>
              <a:buNone/>
            </a:pPr>
            <a:r>
              <a:rPr lang="sv-SE">
                <a:solidFill>
                  <a:schemeClr val="dk1"/>
                </a:solidFill>
              </a:rPr>
              <a:t>- (bring in, ask their opinion) waterfall</a:t>
            </a:r>
            <a:endParaRPr>
              <a:solidFill>
                <a:schemeClr val="dk1"/>
              </a:solidFill>
            </a:endParaRPr>
          </a:p>
          <a:p>
            <a:pPr indent="0" lvl="0" marL="0" rtl="0" algn="l">
              <a:spcBef>
                <a:spcPts val="0"/>
              </a:spcBef>
              <a:spcAft>
                <a:spcPts val="0"/>
              </a:spcAft>
              <a:buNone/>
            </a:pPr>
            <a:r>
              <a:rPr lang="sv-SE">
                <a:solidFill>
                  <a:schemeClr val="dk1"/>
                </a:solidFill>
              </a:rPr>
              <a:t>- (bring in). Now, this is usually our cut-off for agile processes. If you’re within this - read off - or closer to the center, than you’d be better off with agile than plan-driven. If you’re out past this (give example), then use something like waterfall. </a:t>
            </a:r>
            <a:endParaRPr>
              <a:solidFill>
                <a:schemeClr val="dk1"/>
              </a:solidFill>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2" name="Shape 622"/>
        <p:cNvGrpSpPr/>
        <p:nvPr/>
      </p:nvGrpSpPr>
      <p:grpSpPr>
        <a:xfrm>
          <a:off x="0" y="0"/>
          <a:ext cx="0" cy="0"/>
          <a:chOff x="0" y="0"/>
          <a:chExt cx="0" cy="0"/>
        </a:xfrm>
      </p:grpSpPr>
      <p:sp>
        <p:nvSpPr>
          <p:cNvPr id="623" name="Google Shape;623;g6b6717a430_0_65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24" name="Google Shape;624;g6b6717a430_0_65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rPr lang="sv-SE" sz="1100">
                <a:solidFill>
                  <a:srgbClr val="000000"/>
                </a:solidFill>
                <a:latin typeface="Arial"/>
                <a:ea typeface="Arial"/>
                <a:cs typeface="Arial"/>
                <a:sym typeface="Arial"/>
              </a:rPr>
              <a:t>You are involved in the development of a new software product that will be used internally by the company that ordered the software. The product will be installed on customer machines directly (i.e., it is not web-based) and is expected to be used for the next 20 years.  You are working with a team of 300 experienced developers, distributed globally. Management at your company is pressuring your team to produce a working release quickly, that will be updated frequently until it is considered complete. They expect quality, as outages will cost the customer &gt; $300000 per hour. However, the need for frequent releases is due to high levels of technology and requirements uncertainty from the customer.</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9" name="Shape 629"/>
        <p:cNvGrpSpPr/>
        <p:nvPr/>
      </p:nvGrpSpPr>
      <p:grpSpPr>
        <a:xfrm>
          <a:off x="0" y="0"/>
          <a:ext cx="0" cy="0"/>
          <a:chOff x="0" y="0"/>
          <a:chExt cx="0" cy="0"/>
        </a:xfrm>
      </p:grpSpPr>
      <p:sp>
        <p:nvSpPr>
          <p:cNvPr id="630" name="Google Shape;630;g6b6717a430_0_65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31" name="Google Shape;631;g6b6717a430_0_65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sv-SE"/>
              <a:t>(read)</a:t>
            </a:r>
            <a:endParaRPr/>
          </a:p>
          <a:p>
            <a:pPr indent="0" lvl="0" marL="0" rtl="0" algn="l">
              <a:spcBef>
                <a:spcPts val="0"/>
              </a:spcBef>
              <a:spcAft>
                <a:spcPts val="0"/>
              </a:spcAft>
              <a:buNone/>
            </a:pPr>
            <a:r>
              <a:rPr lang="sv-SE"/>
              <a:t>- one the customer doesn’t want</a:t>
            </a:r>
            <a:endParaRPr/>
          </a:p>
          <a:p>
            <a:pPr indent="0" lvl="0" marL="0" rtl="0" algn="l">
              <a:spcBef>
                <a:spcPts val="0"/>
              </a:spcBef>
              <a:spcAft>
                <a:spcPts val="0"/>
              </a:spcAft>
              <a:buNone/>
            </a:pPr>
            <a:r>
              <a:rPr lang="sv-SE"/>
              <a:t>- even if it does the right things, it might give us the wrong answers</a:t>
            </a:r>
            <a:endParaRPr/>
          </a:p>
          <a:p>
            <a:pPr indent="0" lvl="0" marL="0" rtl="0" algn="l">
              <a:spcBef>
                <a:spcPts val="0"/>
              </a:spcBef>
              <a:spcAft>
                <a:spcPts val="0"/>
              </a:spcAft>
              <a:buNone/>
            </a:pPr>
            <a:r>
              <a:rPr lang="sv-SE"/>
              <a:t>(read rest)</a:t>
            </a:r>
            <a:endParaRPr/>
          </a:p>
          <a:p>
            <a:pPr indent="0" lvl="0" marL="0" rtl="0" algn="l">
              <a:spcBef>
                <a:spcPts val="0"/>
              </a:spcBef>
              <a:spcAft>
                <a:spcPts val="0"/>
              </a:spcAft>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6" name="Shape 636"/>
        <p:cNvGrpSpPr/>
        <p:nvPr/>
      </p:nvGrpSpPr>
      <p:grpSpPr>
        <a:xfrm>
          <a:off x="0" y="0"/>
          <a:ext cx="0" cy="0"/>
          <a:chOff x="0" y="0"/>
          <a:chExt cx="0" cy="0"/>
        </a:xfrm>
      </p:grpSpPr>
      <p:sp>
        <p:nvSpPr>
          <p:cNvPr id="637" name="Google Shape;637;g6b6717a430_0_66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38" name="Google Shape;638;g6b6717a430_0_66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sv-SE"/>
              <a:t>This is where extreme programming comes in. XP, for short, is both a process in itself, and a set of principles and practices that can be incorporated into all sorts of agile processes to help ensure that you produce better software and have happier developers while you build it. These are practices that are designed to </a:t>
            </a:r>
            <a:endParaRPr/>
          </a:p>
          <a:p>
            <a:pPr indent="0" lvl="0" marL="0" rtl="0" algn="l">
              <a:spcBef>
                <a:spcPts val="0"/>
              </a:spcBef>
              <a:spcAft>
                <a:spcPts val="0"/>
              </a:spcAft>
              <a:buNone/>
            </a:pPr>
            <a:r>
              <a:rPr lang="sv-SE"/>
              <a:t>(read) by being able to respond quickly to change</a:t>
            </a:r>
            <a:endParaRPr/>
          </a:p>
          <a:p>
            <a:pPr indent="0" lvl="0" marL="0" rtl="0" algn="l">
              <a:spcBef>
                <a:spcPts val="0"/>
              </a:spcBef>
              <a:spcAft>
                <a:spcPts val="0"/>
              </a:spcAft>
              <a:buNone/>
            </a:pPr>
            <a:r>
              <a:rPr lang="sv-SE"/>
              <a:t>(read) </a:t>
            </a:r>
            <a:endParaRPr/>
          </a:p>
          <a:p>
            <a:pPr indent="0" lvl="0" marL="0" rtl="0" algn="l">
              <a:spcBef>
                <a:spcPts val="0"/>
              </a:spcBef>
              <a:spcAft>
                <a:spcPts val="0"/>
              </a:spcAft>
              <a:buNone/>
            </a:pPr>
            <a:r>
              <a:rPr lang="sv-SE"/>
              <a:t>(read)</a:t>
            </a:r>
            <a:endParaRPr/>
          </a:p>
          <a:p>
            <a:pPr indent="0" lvl="0" marL="0" rtl="0" algn="l">
              <a:spcBef>
                <a:spcPts val="0"/>
              </a:spcBef>
              <a:spcAft>
                <a:spcPts val="0"/>
              </a:spcAft>
              <a:buNone/>
            </a:pPr>
            <a:r>
              <a:rPr lang="sv-SE"/>
              <a:t>(read) - something that is easy to lose when you are focused on rapid releases.</a:t>
            </a:r>
            <a:endParaRPr/>
          </a:p>
          <a:p>
            <a:pPr indent="0" lvl="0" marL="0" rtl="0" algn="l">
              <a:spcBef>
                <a:spcPts val="0"/>
              </a:spcBef>
              <a:spcAft>
                <a:spcPts val="0"/>
              </a:spcAft>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43" name="Shape 643"/>
        <p:cNvGrpSpPr/>
        <p:nvPr/>
      </p:nvGrpSpPr>
      <p:grpSpPr>
        <a:xfrm>
          <a:off x="0" y="0"/>
          <a:ext cx="0" cy="0"/>
          <a:chOff x="0" y="0"/>
          <a:chExt cx="0" cy="0"/>
        </a:xfrm>
      </p:grpSpPr>
      <p:sp>
        <p:nvSpPr>
          <p:cNvPr id="644" name="Google Shape;644;g6b6717a430_0_67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45" name="Google Shape;645;g6b6717a430_0_67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sv-SE"/>
              <a:t>(read)</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0" name="Shape 650"/>
        <p:cNvGrpSpPr/>
        <p:nvPr/>
      </p:nvGrpSpPr>
      <p:grpSpPr>
        <a:xfrm>
          <a:off x="0" y="0"/>
          <a:ext cx="0" cy="0"/>
          <a:chOff x="0" y="0"/>
          <a:chExt cx="0" cy="0"/>
        </a:xfrm>
      </p:grpSpPr>
      <p:sp>
        <p:nvSpPr>
          <p:cNvPr id="651" name="Google Shape;651;g6b6717a430_0_67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52" name="Google Shape;652;g6b6717a430_0_67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sv-SE"/>
              <a:t>(read) - these are scenarios written by the customers that describe what the software needs to do - these serve as your initial requirements, as the basis for the tests that are used to determine product acceptance, and as a way to estimate time to implement features. Once you choose a story to implement, you meet with the customers to flesh that out into full requirements.</a:t>
            </a:r>
            <a:endParaRPr/>
          </a:p>
          <a:p>
            <a:pPr indent="0" lvl="0" marL="0" rtl="0" algn="l">
              <a:spcBef>
                <a:spcPts val="0"/>
              </a:spcBef>
              <a:spcAft>
                <a:spcPts val="0"/>
              </a:spcAft>
              <a:buNone/>
            </a:pPr>
            <a:r>
              <a:rPr lang="sv-SE"/>
              <a:t>(read)</a:t>
            </a:r>
            <a:endParaRPr/>
          </a:p>
          <a:p>
            <a:pPr indent="0" lvl="0" marL="0" rtl="0" algn="l">
              <a:spcBef>
                <a:spcPts val="0"/>
              </a:spcBef>
              <a:spcAft>
                <a:spcPts val="0"/>
              </a:spcAft>
              <a:buNone/>
            </a:pPr>
            <a:r>
              <a:rPr lang="sv-SE"/>
              <a:t>(read) - when you start, take those user stories, prioritize them, estimate how long they’d take, and divide the project into a dozen or so iterations. This allows clear progress tracking. At the start of an iteration, break the stories for that iteration into a list of programming tasks. Do not put too many tasks into an iteration. You want to maintain quality. Instead, reformulate your iteration plan to add more iterations and move stories around.</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7" name="Shape 657"/>
        <p:cNvGrpSpPr/>
        <p:nvPr/>
      </p:nvGrpSpPr>
      <p:grpSpPr>
        <a:xfrm>
          <a:off x="0" y="0"/>
          <a:ext cx="0" cy="0"/>
          <a:chOff x="0" y="0"/>
          <a:chExt cx="0" cy="0"/>
        </a:xfrm>
      </p:grpSpPr>
      <p:sp>
        <p:nvSpPr>
          <p:cNvPr id="658" name="Google Shape;658;g6b6717a430_0_68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59" name="Google Shape;659;g6b6717a430_0_68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sv-SE"/>
              <a:t>- (read) - the idea is that communication is important and that cubicles harm that. Instead, XP advocates for removing walls, putting people at common tables, and giving them white boards and conference tables to facilitate group discussions. This migfht help encourage people to work together more, it might help decrease ego issues and foster this idea that the whole team owns the project, not little collections of code owned by each developer. </a:t>
            </a:r>
            <a:endParaRPr/>
          </a:p>
          <a:p>
            <a:pPr indent="0" lvl="0" marL="0" rtl="0" algn="l">
              <a:spcBef>
                <a:spcPts val="0"/>
              </a:spcBef>
              <a:spcAft>
                <a:spcPts val="0"/>
              </a:spcAft>
              <a:buNone/>
            </a:pPr>
            <a:r>
              <a:rPr lang="sv-SE"/>
              <a:t>This is not without some controversy. We’re not the most social people in the world, and some people find it really hard to work in a big open workspace, but this is something really pushed by the XP philosophy.</a:t>
            </a:r>
            <a:endParaRPr/>
          </a:p>
          <a:p>
            <a:pPr indent="0" lvl="0" marL="0" rtl="0" algn="l">
              <a:spcBef>
                <a:spcPts val="0"/>
              </a:spcBef>
              <a:spcAft>
                <a:spcPts val="0"/>
              </a:spcAft>
              <a:buNone/>
            </a:pPr>
            <a:r>
              <a:rPr lang="sv-SE"/>
              <a:t>- working overtime sucks the spirit and motivation from the team, so (read). Tired workers produce less code and what they do produce has more faults in it, so by slowing down the pace and reducing the scope of an iteration, you keep your developers at their best.</a:t>
            </a:r>
            <a:endParaRPr/>
          </a:p>
          <a:p>
            <a:pPr indent="0" lvl="0" marL="0" rtl="0" algn="l">
              <a:spcBef>
                <a:spcPts val="0"/>
              </a:spcBef>
              <a:spcAft>
                <a:spcPts val="0"/>
              </a:spcAft>
              <a:buNone/>
            </a:pPr>
            <a:r>
              <a:rPr lang="sv-SE"/>
              <a:t>-(read) - don’t have the same guy solve  the same kinds of problems every iteration (read)</a:t>
            </a:r>
            <a:endParaRPr/>
          </a:p>
          <a:p>
            <a:pPr indent="0" lvl="0" marL="0" rtl="0" algn="l">
              <a:spcBef>
                <a:spcPts val="0"/>
              </a:spcBef>
              <a:spcAft>
                <a:spcPts val="0"/>
              </a:spcAft>
              <a:buNone/>
            </a:pPr>
            <a:r>
              <a:rPr lang="sv-SE"/>
              <a:t>-(read) - when, not if. Don’t be shackled to a process. If it’s not working, don’t stick with it.</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64" name="Shape 664"/>
        <p:cNvGrpSpPr/>
        <p:nvPr/>
      </p:nvGrpSpPr>
      <p:grpSpPr>
        <a:xfrm>
          <a:off x="0" y="0"/>
          <a:ext cx="0" cy="0"/>
          <a:chOff x="0" y="0"/>
          <a:chExt cx="0" cy="0"/>
        </a:xfrm>
      </p:grpSpPr>
      <p:sp>
        <p:nvSpPr>
          <p:cNvPr id="665" name="Google Shape;665;g6b6717a430_0_68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66" name="Google Shape;666;g6b6717a430_0_68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sv-SE"/>
              <a:t>- (read) - a simple design is always going to be easier and faster to implement than a complex one. Simplicity is subjective, but there are four qualities that XP encourages you to shoot for - testable, you can write tests to ensure that results are correct - understandable, you have a clear idea of how to make a design work - browsable, you can find whatever you are looking for, such as where a ferature is implemented in the code - and explainable - you don’t just understand the design, but you can explain it to the customer and the other developers as well.</a:t>
            </a:r>
            <a:endParaRPr/>
          </a:p>
          <a:p>
            <a:pPr indent="0" lvl="0" marL="0" rtl="0" algn="l">
              <a:spcBef>
                <a:spcPts val="0"/>
              </a:spcBef>
              <a:spcAft>
                <a:spcPts val="0"/>
              </a:spcAft>
              <a:buNone/>
            </a:pPr>
            <a:r>
              <a:rPr lang="sv-SE"/>
              <a:t>- (read) - create throwaway code before you make a change to the core project </a:t>
            </a:r>
            <a:endParaRPr/>
          </a:p>
          <a:p>
            <a:pPr indent="0" lvl="0" marL="0" rtl="0" algn="l">
              <a:spcBef>
                <a:spcPts val="0"/>
              </a:spcBef>
              <a:spcAft>
                <a:spcPts val="0"/>
              </a:spcAft>
              <a:buNone/>
            </a:pPr>
            <a:r>
              <a:rPr lang="sv-SE"/>
              <a:t>- (read), don’t be tempted to program something you *might* need later, (read) - focus on what you need now, not what you might need in the future.</a:t>
            </a:r>
            <a:endParaRPr/>
          </a:p>
          <a:p>
            <a:pPr indent="0" lvl="0" marL="0" rtl="0" algn="l">
              <a:spcBef>
                <a:spcPts val="0"/>
              </a:spcBef>
              <a:spcAft>
                <a:spcPts val="0"/>
              </a:spcAft>
              <a:buNone/>
            </a:pPr>
            <a:r>
              <a:rPr lang="sv-SE"/>
              <a:t>- (read). We hold onto code way too long because it kind of works and we’re afraid to change it. But, this fear is the enemy of being able to maintain a system in the future. </a:t>
            </a:r>
            <a:r>
              <a:rPr lang="sv-SE">
                <a:solidFill>
                  <a:schemeClr val="dk1"/>
                </a:solidFill>
                <a:highlight>
                  <a:srgbClr val="FFFFFF"/>
                </a:highlight>
              </a:rPr>
              <a:t> We should go in frequently and remove redundancy, eliminate unused functionality, and rejuvenate obsolete designs. Refactoring the code throughout the entire project life cycle saves time and increases quality of the project as a whole.  We want to keep the design simple as we go and avoid useless code and needlessly complex algorithms cluttering up the project. Keep code clean and concise so it is easier to understand, modify, and extend in the future. </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71" name="Shape 671"/>
        <p:cNvGrpSpPr/>
        <p:nvPr/>
      </p:nvGrpSpPr>
      <p:grpSpPr>
        <a:xfrm>
          <a:off x="0" y="0"/>
          <a:ext cx="0" cy="0"/>
          <a:chOff x="0" y="0"/>
          <a:chExt cx="0" cy="0"/>
        </a:xfrm>
      </p:grpSpPr>
      <p:sp>
        <p:nvSpPr>
          <p:cNvPr id="672" name="Google Shape;672;g6b6717a430_0_69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73" name="Google Shape;673;g6b6717a430_0_69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sv-SE"/>
              <a:t>- (read) - this is a major component of XP, the customer is a team member. They need to provide frequent feedback, they provide the detailed requirements needed to transition stories to actual programming tasks, and they help produce inputs and expected outputs for the test data.</a:t>
            </a:r>
            <a:endParaRPr/>
          </a:p>
          <a:p>
            <a:pPr indent="0" lvl="0" marL="0" rtl="0" algn="l">
              <a:spcBef>
                <a:spcPts val="0"/>
              </a:spcBef>
              <a:spcAft>
                <a:spcPts val="0"/>
              </a:spcAft>
              <a:buNone/>
            </a:pPr>
            <a:r>
              <a:rPr lang="sv-SE"/>
              <a:t>- (read) - this is actually a really good idea because, if nothing else, it is a great brainstorming exercise. C</a:t>
            </a:r>
            <a:r>
              <a:rPr lang="sv-SE">
                <a:solidFill>
                  <a:schemeClr val="dk1"/>
                </a:solidFill>
                <a:highlight>
                  <a:srgbClr val="FFFFFF"/>
                </a:highlight>
              </a:rPr>
              <a:t>reating tests helps a developer really consider what needs to be done. Requirements are nailed down firmly by tests. There can be no misunderstanding when you write your requirement as a piece of executable test code. You get immediate feedback while you work. You know you’re done when the tests all execute and pass. And, writing tests first has been shown multiple times to be no slower than just writing code to start. You will implement the code faster because you’ve written tests, and you get the bonus of having tests ready by the time the code is done. It’s very much a win-win, no matter what process you use.</a:t>
            </a:r>
            <a:endParaRPr>
              <a:solidFill>
                <a:schemeClr val="dk1"/>
              </a:solidFill>
              <a:highlight>
                <a:srgbClr val="FFFFFF"/>
              </a:highlight>
            </a:endParaRPr>
          </a:p>
          <a:p>
            <a:pPr indent="0" lvl="0" marL="0" rtl="0" algn="l">
              <a:spcBef>
                <a:spcPts val="0"/>
              </a:spcBef>
              <a:spcAft>
                <a:spcPts val="0"/>
              </a:spcAft>
              <a:buNone/>
            </a:pPr>
            <a:r>
              <a:rPr lang="sv-SE">
                <a:solidFill>
                  <a:schemeClr val="dk1"/>
                </a:solidFill>
                <a:highlight>
                  <a:srgbClr val="FFFFFF"/>
                </a:highlight>
              </a:rPr>
              <a:t>- This is another controversial tenet of XP - they advocate always programming in pairs, two people per computer. It puts more eyes on a design and on the code itself, theoretically increasing the quality of the code being produced and helping to foster collective ownership over the project. </a:t>
            </a:r>
            <a:endParaRPr>
              <a:solidFill>
                <a:schemeClr val="dk1"/>
              </a:solidFill>
              <a:highlight>
                <a:srgbClr val="FFFFFF"/>
              </a:highlight>
            </a:endParaRPr>
          </a:p>
          <a:p>
            <a:pPr indent="0" lvl="0" marL="0" rtl="0" algn="l">
              <a:spcBef>
                <a:spcPts val="0"/>
              </a:spcBef>
              <a:spcAft>
                <a:spcPts val="0"/>
              </a:spcAft>
              <a:buNone/>
            </a:pPr>
            <a:r>
              <a:rPr lang="sv-SE">
                <a:solidFill>
                  <a:schemeClr val="dk1"/>
                </a:solidFill>
                <a:highlight>
                  <a:srgbClr val="FFFFFF"/>
                </a:highlight>
              </a:rPr>
              <a:t>- (read). Never hold on to changes for more than a day. (read) This allows the team to detect integration problems earlier and get them fixed.</a:t>
            </a:r>
            <a:endParaRPr>
              <a:solidFill>
                <a:schemeClr val="dk1"/>
              </a:solidFill>
              <a:highlight>
                <a:srgbClr val="FFFFFF"/>
              </a:highlight>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8" name="Shape 108"/>
        <p:cNvGrpSpPr/>
        <p:nvPr/>
      </p:nvGrpSpPr>
      <p:grpSpPr>
        <a:xfrm>
          <a:off x="0" y="0"/>
          <a:ext cx="0" cy="0"/>
          <a:chOff x="0" y="0"/>
          <a:chExt cx="0" cy="0"/>
        </a:xfrm>
      </p:grpSpPr>
      <p:sp>
        <p:nvSpPr>
          <p:cNvPr id="109" name="Google Shape;109;g6b6717a430_0_2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6b6717a430_0_2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sv-SE"/>
              <a:t>Wrong. A more common - kind of a worst-case scenario - curve appears here in blue, and.. this tells you everything, doesn’t it? If you aren’t careful, software doesn’t gracefully curve, it yo-yos. You make changes, you break something, you fix bugs, and you inevitably break something else. It’s a never ending cycle of coding and fixing. Heck, even if you are careful, the world is out to get you - the OS will change, hardware will change. No matter what, it seems that the world is out to kill your software. In practice, software will break down over time as surely over hardware, and the ride to that point will be far from east. The actual failure rate curve is always escalating higher and higher as time passes. Now, this is obviously not ideal.</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78" name="Shape 678"/>
        <p:cNvGrpSpPr/>
        <p:nvPr/>
      </p:nvGrpSpPr>
      <p:grpSpPr>
        <a:xfrm>
          <a:off x="0" y="0"/>
          <a:ext cx="0" cy="0"/>
          <a:chOff x="0" y="0"/>
          <a:chExt cx="0" cy="0"/>
        </a:xfrm>
      </p:grpSpPr>
      <p:sp>
        <p:nvSpPr>
          <p:cNvPr id="679" name="Google Shape;679;g6b6717a430_0_70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80" name="Google Shape;680;g6b6717a430_0_70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sv-SE"/>
              <a:t>- (read, read). Tests should be created before coding, and released to the repository along with the new code. (read), if the refactored code doesn’t pass a test, then something has gone wrong. If a test doesn’t pass after integration, then something is wrong.</a:t>
            </a:r>
            <a:endParaRPr/>
          </a:p>
          <a:p>
            <a:pPr indent="0" lvl="0" marL="0" rtl="0" algn="l">
              <a:spcBef>
                <a:spcPts val="0"/>
              </a:spcBef>
              <a:spcAft>
                <a:spcPts val="0"/>
              </a:spcAft>
              <a:buNone/>
            </a:pPr>
            <a:r>
              <a:rPr lang="sv-SE"/>
              <a:t>- (read)</a:t>
            </a:r>
            <a:endParaRPr/>
          </a:p>
          <a:p>
            <a:pPr indent="0" lvl="0" marL="0" rtl="0" algn="l">
              <a:spcBef>
                <a:spcPts val="0"/>
              </a:spcBef>
              <a:spcAft>
                <a:spcPts val="0"/>
              </a:spcAft>
              <a:buNone/>
            </a:pPr>
            <a:r>
              <a:rPr lang="sv-SE"/>
              <a:t>- (read) - once you change the code, add that to the set of tests you run, and you’ll help guard against that bug returning in the future.</a:t>
            </a:r>
            <a:endParaRPr/>
          </a:p>
          <a:p>
            <a:pPr indent="0" lvl="0" marL="0" rtl="0" algn="l">
              <a:spcBef>
                <a:spcPts val="0"/>
              </a:spcBef>
              <a:spcAft>
                <a:spcPts val="0"/>
              </a:spcAft>
              <a:buNone/>
            </a:pPr>
            <a:r>
              <a:rPr lang="sv-SE"/>
              <a:t>- (read) - these tests, if they pass, can be used to assure the customer that the software meets their needs (read), form of progress tracking.</a:t>
            </a: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5" name="Shape 685"/>
        <p:cNvGrpSpPr/>
        <p:nvPr/>
      </p:nvGrpSpPr>
      <p:grpSpPr>
        <a:xfrm>
          <a:off x="0" y="0"/>
          <a:ext cx="0" cy="0"/>
          <a:chOff x="0" y="0"/>
          <a:chExt cx="0" cy="0"/>
        </a:xfrm>
      </p:grpSpPr>
      <p:sp>
        <p:nvSpPr>
          <p:cNvPr id="686" name="Google Shape;686;g6b6717a430_0_70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87" name="Google Shape;687;g6b6717a430_0_70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sv-SE"/>
              <a:t>- (read, read). Tests should be created before coding, and released to the repository along with the new code. (read), if the refactored code doesn’t pass a test, then something has gone wrong. If a test doesn’t pass after integration, then something is wrong.</a:t>
            </a:r>
            <a:endParaRPr/>
          </a:p>
          <a:p>
            <a:pPr indent="0" lvl="0" marL="0" rtl="0" algn="l">
              <a:spcBef>
                <a:spcPts val="0"/>
              </a:spcBef>
              <a:spcAft>
                <a:spcPts val="0"/>
              </a:spcAft>
              <a:buNone/>
            </a:pPr>
            <a:r>
              <a:rPr lang="sv-SE"/>
              <a:t>- (read)</a:t>
            </a:r>
            <a:endParaRPr/>
          </a:p>
          <a:p>
            <a:pPr indent="0" lvl="0" marL="0" rtl="0" algn="l">
              <a:spcBef>
                <a:spcPts val="0"/>
              </a:spcBef>
              <a:spcAft>
                <a:spcPts val="0"/>
              </a:spcAft>
              <a:buNone/>
            </a:pPr>
            <a:r>
              <a:rPr lang="sv-SE"/>
              <a:t>- (read) - once you change the code, add that to the set of tests you run, and you’ll help guard against that bug returning in the future.</a:t>
            </a:r>
            <a:endParaRPr/>
          </a:p>
          <a:p>
            <a:pPr indent="0" lvl="0" marL="0" rtl="0" algn="l">
              <a:spcBef>
                <a:spcPts val="0"/>
              </a:spcBef>
              <a:spcAft>
                <a:spcPts val="0"/>
              </a:spcAft>
              <a:buNone/>
            </a:pPr>
            <a:r>
              <a:rPr lang="sv-SE"/>
              <a:t>- (read) - these tests, if they pass, can be used to assure the customer that the software meets their needs (read), form of progress tracking.</a:t>
            </a:r>
            <a:endParaRPr/>
          </a:p>
          <a:p>
            <a:pPr indent="0" lvl="0" marL="0" rtl="0" algn="l">
              <a:spcBef>
                <a:spcPts val="0"/>
              </a:spcBef>
              <a:spcAft>
                <a:spcPts val="0"/>
              </a:spcAft>
              <a:buNone/>
            </a:pPr>
            <a:r>
              <a:rPr lang="sv-SE"/>
              <a:t>Now, the thing with XP is that it was introduced to be something you take wholesale, as a process. In practice, its rules have largely proven to be too hard to actually implement wholesale. Instead, today, XP is regarded as something you pick and choose practices from to enhance the process that you do have in place. </a:t>
            </a: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93" name="Shape 693"/>
        <p:cNvGrpSpPr/>
        <p:nvPr/>
      </p:nvGrpSpPr>
      <p:grpSpPr>
        <a:xfrm>
          <a:off x="0" y="0"/>
          <a:ext cx="0" cy="0"/>
          <a:chOff x="0" y="0"/>
          <a:chExt cx="0" cy="0"/>
        </a:xfrm>
      </p:grpSpPr>
      <p:sp>
        <p:nvSpPr>
          <p:cNvPr id="694" name="Google Shape;694;g6b6717a430_0_799:notes"/>
          <p:cNvSpPr/>
          <p:nvPr>
            <p:ph idx="2" type="sldImg"/>
          </p:nvPr>
        </p:nvSpPr>
        <p:spPr>
          <a:xfrm>
            <a:off x="1143203"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695" name="Google Shape;695;g6b6717a430_0_79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99" name="Shape 699"/>
        <p:cNvGrpSpPr/>
        <p:nvPr/>
      </p:nvGrpSpPr>
      <p:grpSpPr>
        <a:xfrm>
          <a:off x="0" y="0"/>
          <a:ext cx="0" cy="0"/>
          <a:chOff x="0" y="0"/>
          <a:chExt cx="0" cy="0"/>
        </a:xfrm>
      </p:grpSpPr>
      <p:sp>
        <p:nvSpPr>
          <p:cNvPr id="700" name="Google Shape;700;g6b6717a430_0_78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701" name="Google Shape;701;g6b6717a430_0_78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sv-SE"/>
              <a:t>Starting a new project you want to know two things: How long is it going to take? How much is it going to cost? Or, more often, how many people and how much person-effort will this require? To answer these questions — you need to make estimates. There is no magic rule, no formula that says that project X takes 12 weeks and costs 4 million crowns. We can’t plug in numbers. It varies. BUT we can make educated guesses in order to manage risk. We need to esimate because it’s the only way to make assumptions about project’s timeline and budget, the workload and resources needed to deliver it. </a:t>
            </a:r>
            <a:endParaRPr/>
          </a:p>
        </p:txBody>
      </p:sp>
      <p:sp>
        <p:nvSpPr>
          <p:cNvPr id="702" name="Google Shape;702;g6b6717a430_0_78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sv-SE"/>
              <a:t>‹#›</a:t>
            </a:fld>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07" name="Shape 707"/>
        <p:cNvGrpSpPr/>
        <p:nvPr/>
      </p:nvGrpSpPr>
      <p:grpSpPr>
        <a:xfrm>
          <a:off x="0" y="0"/>
          <a:ext cx="0" cy="0"/>
          <a:chOff x="0" y="0"/>
          <a:chExt cx="0" cy="0"/>
        </a:xfrm>
      </p:grpSpPr>
      <p:sp>
        <p:nvSpPr>
          <p:cNvPr id="708" name="Google Shape;708;g6b6717a430_0_80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709" name="Google Shape;709;g6b6717a430_0_80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sv-SE"/>
              <a:t>Earlier, I mentioned that agile projects maintain a product backlog, a lightweight set of requirements. This is (1-2). You can then prioritize them, evaluate their complexity and estimate how long it will take to complete them. Each feature has (go over)</a:t>
            </a:r>
            <a:endParaRPr/>
          </a:p>
        </p:txBody>
      </p:sp>
      <p:sp>
        <p:nvSpPr>
          <p:cNvPr id="710" name="Google Shape;710;g6b6717a430_0_80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sv-SE"/>
              <a:t>‹#›</a:t>
            </a:fld>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15" name="Shape 715"/>
        <p:cNvGrpSpPr/>
        <p:nvPr/>
      </p:nvGrpSpPr>
      <p:grpSpPr>
        <a:xfrm>
          <a:off x="0" y="0"/>
          <a:ext cx="0" cy="0"/>
          <a:chOff x="0" y="0"/>
          <a:chExt cx="0" cy="0"/>
        </a:xfrm>
      </p:grpSpPr>
      <p:sp>
        <p:nvSpPr>
          <p:cNvPr id="716" name="Google Shape;716;g6b6717a430_0_8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717" name="Google Shape;717;g6b6717a430_0_81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sv-SE"/>
              <a:t>Now that you have your product backlog completed, it’s time to estimate each one of its items. To do so, we use story points. They are units Agile teams use to evaluate the work needed to complete each item from the backlog. Story points help to assign relative value to the product backlog items.  (2) A story point is an abstract unit. It is not convertible to time or cost in the way that you can convert inches to centimetres. You can, however, use it as a indicator of the cost or time you are likely to need to achieve a goal. (4- intuition). (5) Gives an indication of progress that can be used to refine estimates.</a:t>
            </a:r>
            <a:endParaRPr/>
          </a:p>
        </p:txBody>
      </p:sp>
      <p:sp>
        <p:nvSpPr>
          <p:cNvPr id="718" name="Google Shape;718;g6b6717a430_0_81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sv-SE"/>
              <a:t>‹#›</a:t>
            </a:fld>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23" name="Shape 723"/>
        <p:cNvGrpSpPr/>
        <p:nvPr/>
      </p:nvGrpSpPr>
      <p:grpSpPr>
        <a:xfrm>
          <a:off x="0" y="0"/>
          <a:ext cx="0" cy="0"/>
          <a:chOff x="0" y="0"/>
          <a:chExt cx="0" cy="0"/>
        </a:xfrm>
      </p:grpSpPr>
      <p:sp>
        <p:nvSpPr>
          <p:cNvPr id="724" name="Google Shape;724;g6b6717a430_0_8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725" name="Google Shape;725;g6b6717a430_0_81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sv-SE"/>
              <a:t>Planning poker is used to assign story points. (go over rules)</a:t>
            </a:r>
            <a:endParaRPr/>
          </a:p>
          <a:p>
            <a:pPr indent="0" lvl="0" marL="0" rtl="0" algn="l">
              <a:spcBef>
                <a:spcPts val="0"/>
              </a:spcBef>
              <a:spcAft>
                <a:spcPts val="0"/>
              </a:spcAft>
              <a:buNone/>
            </a:pPr>
            <a:r>
              <a:t/>
            </a:r>
            <a:endParaRPr/>
          </a:p>
        </p:txBody>
      </p:sp>
      <p:sp>
        <p:nvSpPr>
          <p:cNvPr id="726" name="Google Shape;726;g6b6717a430_0_81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sv-SE"/>
              <a:t>‹#›</a:t>
            </a:fld>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32" name="Shape 732"/>
        <p:cNvGrpSpPr/>
        <p:nvPr/>
      </p:nvGrpSpPr>
      <p:grpSpPr>
        <a:xfrm>
          <a:off x="0" y="0"/>
          <a:ext cx="0" cy="0"/>
          <a:chOff x="0" y="0"/>
          <a:chExt cx="0" cy="0"/>
        </a:xfrm>
      </p:grpSpPr>
      <p:sp>
        <p:nvSpPr>
          <p:cNvPr id="733" name="Google Shape;733;g6b6717a430_0_8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734" name="Google Shape;734;g6b6717a430_0_82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sv-SE"/>
              <a:t>Why cards? Using a card game for planning a software project might seem odd. This gamification encourages team members to think independently by asking them to reveal their score simultaneously. This avoids the bias known as anchoring and exposes situations where team members hold different information or perspectives on the work. Rather than clamming up and keeping feelings secret, this gets them out into the open.</a:t>
            </a:r>
            <a:endParaRPr/>
          </a:p>
          <a:p>
            <a:pPr indent="0" lvl="0" marL="0" rtl="0" algn="l">
              <a:spcBef>
                <a:spcPts val="0"/>
              </a:spcBef>
              <a:spcAft>
                <a:spcPts val="0"/>
              </a:spcAft>
              <a:buNone/>
            </a:pPr>
            <a:r>
              <a:rPr lang="sv-SE"/>
              <a:t>Typically, conversations during the game will be focused on the perspectives that differ the most. This means that details that will not effect the estimate are less likely to be discussed and the conversation is much more efficient.</a:t>
            </a:r>
            <a:endParaRPr/>
          </a:p>
          <a:p>
            <a:pPr indent="0" lvl="0" marL="0" rtl="0" algn="l">
              <a:spcBef>
                <a:spcPts val="0"/>
              </a:spcBef>
              <a:spcAft>
                <a:spcPts val="0"/>
              </a:spcAft>
              <a:buNone/>
            </a:pPr>
            <a:r>
              <a:rPr lang="sv-SE"/>
              <a:t>Another reason this poker game process makes planning cheaper is that it takes relative complexity as the input, rather than a complex design document that may not be accurate. without an implementation in-progress much of that detail is not discoverable. Relative complexity however, is something we can work with. Only a broad outline of the solution is needed to determine story points, and that outline can be produced quickly,  reducing the effort needed to produce an estimate.</a:t>
            </a:r>
            <a:endParaRPr/>
          </a:p>
        </p:txBody>
      </p:sp>
      <p:sp>
        <p:nvSpPr>
          <p:cNvPr id="735" name="Google Shape;735;g6b6717a430_0_82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sv-SE"/>
              <a:t>‹#›</a:t>
            </a:fld>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40" name="Shape 740"/>
        <p:cNvGrpSpPr/>
        <p:nvPr/>
      </p:nvGrpSpPr>
      <p:grpSpPr>
        <a:xfrm>
          <a:off x="0" y="0"/>
          <a:ext cx="0" cy="0"/>
          <a:chOff x="0" y="0"/>
          <a:chExt cx="0" cy="0"/>
        </a:xfrm>
      </p:grpSpPr>
      <p:sp>
        <p:nvSpPr>
          <p:cNvPr id="741" name="Google Shape;741;g6b6717a430_0_8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742" name="Google Shape;742;g6b6717a430_0_83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sv-SE"/>
              <a:t>Team velocity shows you what is the pace of the project development. It helps with understanding two things:</a:t>
            </a:r>
            <a:endParaRPr/>
          </a:p>
          <a:p>
            <a:pPr indent="0" lvl="0" marL="0" rtl="0" algn="l">
              <a:spcBef>
                <a:spcPts val="0"/>
              </a:spcBef>
              <a:spcAft>
                <a:spcPts val="0"/>
              </a:spcAft>
              <a:buNone/>
            </a:pPr>
            <a:r>
              <a:rPr lang="sv-SE"/>
              <a:t>What amount of work your team is able to do in one sprint. What is the predicted date of finishing the whole project.</a:t>
            </a:r>
            <a:endParaRPr/>
          </a:p>
          <a:p>
            <a:pPr indent="0" lvl="0" marL="0" rtl="0" algn="l">
              <a:spcBef>
                <a:spcPts val="0"/>
              </a:spcBef>
              <a:spcAft>
                <a:spcPts val="0"/>
              </a:spcAft>
              <a:buNone/>
            </a:pPr>
            <a:r>
              <a:rPr lang="sv-SE"/>
              <a:t>The velocity is different for every team. You can assess it after the initial iterations, when your team has already worked on some features.</a:t>
            </a:r>
            <a:endParaRPr/>
          </a:p>
          <a:p>
            <a:pPr indent="0" lvl="0" marL="0" rtl="0" algn="l">
              <a:spcBef>
                <a:spcPts val="0"/>
              </a:spcBef>
              <a:spcAft>
                <a:spcPts val="0"/>
              </a:spcAft>
              <a:buNone/>
            </a:pPr>
            <a:r>
              <a:rPr lang="sv-SE"/>
              <a:t>For example, if you’ve included four product backlog items in the first iteration for a total number of 20 story points, and the team finished three of them equaling 15 story points, this is your team’s current velocity. then, you complete 18/18 in swprint 2. You revise your velocity (33/38) = 0.87</a:t>
            </a:r>
            <a:endParaRPr/>
          </a:p>
          <a:p>
            <a:pPr indent="0" lvl="0" marL="0" rtl="0" algn="l">
              <a:spcBef>
                <a:spcPts val="0"/>
              </a:spcBef>
              <a:spcAft>
                <a:spcPts val="0"/>
              </a:spcAft>
              <a:buNone/>
            </a:pPr>
            <a:r>
              <a:rPr lang="sv-SE"/>
              <a:t>(last two points) If velocity shows you tend to complete about 16 points per sprint, then plan 16 for that next sprint.</a:t>
            </a:r>
            <a:endParaRPr/>
          </a:p>
        </p:txBody>
      </p:sp>
      <p:sp>
        <p:nvSpPr>
          <p:cNvPr id="743" name="Google Shape;743;g6b6717a430_0_83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sv-SE"/>
              <a:t>‹#›</a:t>
            </a:fld>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48" name="Shape 748"/>
        <p:cNvGrpSpPr/>
        <p:nvPr/>
      </p:nvGrpSpPr>
      <p:grpSpPr>
        <a:xfrm>
          <a:off x="0" y="0"/>
          <a:ext cx="0" cy="0"/>
          <a:chOff x="0" y="0"/>
          <a:chExt cx="0" cy="0"/>
        </a:xfrm>
      </p:grpSpPr>
      <p:sp>
        <p:nvSpPr>
          <p:cNvPr id="749" name="Google Shape;749;g6b6717a430_0_8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750" name="Google Shape;750;g6b6717a430_0_84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sv-SE"/>
              <a:t>Once a team knows it's velocity, and has point estimates for a body of work then you can make a prediction about when that work will be completed.</a:t>
            </a:r>
            <a:endParaRPr/>
          </a:p>
          <a:p>
            <a:pPr indent="0" lvl="0" marL="0" rtl="0" algn="l">
              <a:spcBef>
                <a:spcPts val="0"/>
              </a:spcBef>
              <a:spcAft>
                <a:spcPts val="0"/>
              </a:spcAft>
              <a:buNone/>
            </a:pPr>
            <a:r>
              <a:rPr lang="sv-SE"/>
              <a:t>Let's say you need 4 features before you can release. Your marketing team need to decide whether to tie the release into a sporting event in June, or a music festival in September.</a:t>
            </a:r>
            <a:endParaRPr/>
          </a:p>
          <a:p>
            <a:pPr indent="0" lvl="0" marL="0" rtl="0" algn="l">
              <a:spcBef>
                <a:spcPts val="0"/>
              </a:spcBef>
              <a:spcAft>
                <a:spcPts val="0"/>
              </a:spcAft>
              <a:buNone/>
            </a:pPr>
            <a:r>
              <a:rPr lang="sv-SE"/>
              <a:t>Let us suppose:</a:t>
            </a:r>
            <a:endParaRPr/>
          </a:p>
          <a:p>
            <a:pPr indent="0" lvl="0" marL="0" rtl="0" algn="l">
              <a:spcBef>
                <a:spcPts val="0"/>
              </a:spcBef>
              <a:spcAft>
                <a:spcPts val="0"/>
              </a:spcAft>
              <a:buNone/>
            </a:pPr>
            <a:r>
              <a:rPr lang="sv-SE"/>
              <a:t>Estimates are 5 + 13 + 3 + 8 = 29 story points. The team's historic velocity is at least 10 points per week.</a:t>
            </a:r>
            <a:endParaRPr/>
          </a:p>
          <a:p>
            <a:pPr indent="0" lvl="0" marL="0" rtl="0" algn="l">
              <a:spcBef>
                <a:spcPts val="0"/>
              </a:spcBef>
              <a:spcAft>
                <a:spcPts val="0"/>
              </a:spcAft>
              <a:buNone/>
            </a:pPr>
            <a:r>
              <a:rPr lang="sv-SE"/>
              <a:t>Their record is such that 95% of the time they </a:t>
            </a:r>
            <a:r>
              <a:rPr lang="sv-SE"/>
              <a:t>managed</a:t>
            </a:r>
            <a:r>
              <a:rPr lang="sv-SE"/>
              <a:t> to deliver features with 10 points of complexity each week. 5% of the time they hit obstacles and performed more slowly.</a:t>
            </a:r>
            <a:endParaRPr/>
          </a:p>
          <a:p>
            <a:pPr indent="0" lvl="0" marL="0" rtl="0" algn="l">
              <a:spcBef>
                <a:spcPts val="0"/>
              </a:spcBef>
              <a:spcAft>
                <a:spcPts val="0"/>
              </a:spcAft>
              <a:buNone/>
            </a:pPr>
            <a:r>
              <a:rPr lang="sv-SE"/>
              <a:t>The sporting event takes place in the first week of June. To meet that deadline confidently the team must be ready to start by the 1st of May.</a:t>
            </a:r>
            <a:endParaRPr/>
          </a:p>
          <a:p>
            <a:pPr indent="0" lvl="0" marL="0" rtl="0" algn="l">
              <a:spcBef>
                <a:spcPts val="0"/>
              </a:spcBef>
              <a:spcAft>
                <a:spcPts val="0"/>
              </a:spcAft>
              <a:buNone/>
            </a:pPr>
            <a:r>
              <a:rPr lang="sv-SE"/>
              <a:t>If they are not ready to start by that date then the Marketing team may decide to tie in with the September music festival. But, faced with a 3 month delay  they may decide to drop one of the features.</a:t>
            </a:r>
            <a:endParaRPr/>
          </a:p>
          <a:p>
            <a:pPr indent="0" lvl="0" marL="0" rtl="0" algn="l">
              <a:spcBef>
                <a:spcPts val="0"/>
              </a:spcBef>
              <a:spcAft>
                <a:spcPts val="0"/>
              </a:spcAft>
              <a:buNone/>
            </a:pPr>
            <a:r>
              <a:rPr lang="sv-SE"/>
              <a:t>13 point user story, can the team split it to a 5 and an 8? </a:t>
            </a:r>
            <a:endParaRPr/>
          </a:p>
        </p:txBody>
      </p:sp>
      <p:sp>
        <p:nvSpPr>
          <p:cNvPr id="751" name="Google Shape;751;g6b6717a430_0_84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sv-SE"/>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5" name="Shape 115"/>
        <p:cNvGrpSpPr/>
        <p:nvPr/>
      </p:nvGrpSpPr>
      <p:grpSpPr>
        <a:xfrm>
          <a:off x="0" y="0"/>
          <a:ext cx="0" cy="0"/>
          <a:chOff x="0" y="0"/>
          <a:chExt cx="0" cy="0"/>
        </a:xfrm>
      </p:grpSpPr>
      <p:sp>
        <p:nvSpPr>
          <p:cNvPr id="116" name="Google Shape;116;g6b6717a430_0_30:notes"/>
          <p:cNvSpPr/>
          <p:nvPr>
            <p:ph idx="2" type="sldImg"/>
          </p:nvPr>
        </p:nvSpPr>
        <p:spPr>
          <a:xfrm>
            <a:off x="1143203"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6b6717a430_0_3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sv-SE"/>
              <a:t>But that’s what we’re dealing with in all too many cases. The code and fix paradigm - build something, see what goes wrong, fix that, then see that something else has gone wrong. It’s a vicious cycle. WE need to escape from that. Now, this entire course is an overview of how you prevent this at each and every stage of development, but escaping this cycle starts before you write a single line of code, before you decide what features the software will have. Let’s begin at the beginning. </a:t>
            </a: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56" name="Shape 756"/>
        <p:cNvGrpSpPr/>
        <p:nvPr/>
      </p:nvGrpSpPr>
      <p:grpSpPr>
        <a:xfrm>
          <a:off x="0" y="0"/>
          <a:ext cx="0" cy="0"/>
          <a:chOff x="0" y="0"/>
          <a:chExt cx="0" cy="0"/>
        </a:xfrm>
      </p:grpSpPr>
      <p:sp>
        <p:nvSpPr>
          <p:cNvPr id="757" name="Google Shape;757;g6b6717a430_0_8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758" name="Google Shape;758;g6b6717a430_0_84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sv-SE"/>
              <a:t>To determine the budget of your project, you can use this basic formula: (total Story Points / Velocity * team hours per sprint) + non labor costs = estimated budget</a:t>
            </a:r>
            <a:endParaRPr/>
          </a:p>
          <a:p>
            <a:pPr indent="0" lvl="0" marL="0" rtl="0" algn="l">
              <a:spcBef>
                <a:spcPts val="0"/>
              </a:spcBef>
              <a:spcAft>
                <a:spcPts val="0"/>
              </a:spcAft>
              <a:buNone/>
            </a:pPr>
            <a:r>
              <a:rPr lang="sv-SE"/>
              <a:t>Having a total number of story points divided by the average velocity, multiply the number of sprints by 40 hours per week per team member to get your labor cost. Then add the non labor costs like capital costs, equipment costs, maintenance costs, training costs etc.</a:t>
            </a:r>
            <a:endParaRPr/>
          </a:p>
          <a:p>
            <a:pPr indent="0" lvl="0" marL="0" rtl="0" algn="l">
              <a:spcBef>
                <a:spcPts val="0"/>
              </a:spcBef>
              <a:spcAft>
                <a:spcPts val="0"/>
              </a:spcAft>
              <a:buNone/>
            </a:pPr>
            <a:r>
              <a:t/>
            </a:r>
            <a:endParaRPr/>
          </a:p>
          <a:p>
            <a:pPr indent="0" lvl="0" marL="0" rtl="0" algn="l">
              <a:spcBef>
                <a:spcPts val="0"/>
              </a:spcBef>
              <a:spcAft>
                <a:spcPts val="0"/>
              </a:spcAft>
              <a:buNone/>
            </a:pPr>
            <a:r>
              <a:rPr lang="sv-SE"/>
              <a:t>For example, we have a project estimated on 100 story points and our team’s average velocity is 20. This gives us 5 sprint. Assigning 5 people team to the project with 500 hourly rates, and 80 hours per sprint (2 weeks) the team hours per sprint is worth 200,000 and 1,000,000 for 5 sprints. With a hypothetical non labor costs of 500,000, the estimated budget for our project would be 1,500,000. Considering the confidence intervals on exemplary levels of 80–120%, the reported range of our budget is now $1,200,000 to $1,800,000</a:t>
            </a:r>
            <a:endParaRPr/>
          </a:p>
        </p:txBody>
      </p:sp>
      <p:sp>
        <p:nvSpPr>
          <p:cNvPr id="759" name="Google Shape;759;g6b6717a430_0_84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sv-SE"/>
              <a:t>‹#›</a:t>
            </a:fld>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64" name="Shape 764"/>
        <p:cNvGrpSpPr/>
        <p:nvPr/>
      </p:nvGrpSpPr>
      <p:grpSpPr>
        <a:xfrm>
          <a:off x="0" y="0"/>
          <a:ext cx="0" cy="0"/>
          <a:chOff x="0" y="0"/>
          <a:chExt cx="0" cy="0"/>
        </a:xfrm>
      </p:grpSpPr>
      <p:sp>
        <p:nvSpPr>
          <p:cNvPr id="765" name="Google Shape;765;g6b6717a430_0_855:notes"/>
          <p:cNvSpPr/>
          <p:nvPr>
            <p:ph idx="2" type="sldImg"/>
          </p:nvPr>
        </p:nvSpPr>
        <p:spPr>
          <a:xfrm>
            <a:off x="1143203"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766" name="Google Shape;766;g6b6717a430_0_85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70" name="Shape 770"/>
        <p:cNvGrpSpPr/>
        <p:nvPr/>
      </p:nvGrpSpPr>
      <p:grpSpPr>
        <a:xfrm>
          <a:off x="0" y="0"/>
          <a:ext cx="0" cy="0"/>
          <a:chOff x="0" y="0"/>
          <a:chExt cx="0" cy="0"/>
        </a:xfrm>
      </p:grpSpPr>
      <p:sp>
        <p:nvSpPr>
          <p:cNvPr id="771" name="Google Shape;771;g6b6717a430_0_71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72" name="Google Shape;772;g6b6717a430_0_71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sv-SE"/>
              <a:t>(read)</a:t>
            </a:r>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77" name="Shape 777"/>
        <p:cNvGrpSpPr/>
        <p:nvPr/>
      </p:nvGrpSpPr>
      <p:grpSpPr>
        <a:xfrm>
          <a:off x="0" y="0"/>
          <a:ext cx="0" cy="0"/>
          <a:chOff x="0" y="0"/>
          <a:chExt cx="0" cy="0"/>
        </a:xfrm>
      </p:grpSpPr>
      <p:sp>
        <p:nvSpPr>
          <p:cNvPr id="778" name="Google Shape;778;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79" name="Google Shape;779;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1" name="Shape 121"/>
        <p:cNvGrpSpPr/>
        <p:nvPr/>
      </p:nvGrpSpPr>
      <p:grpSpPr>
        <a:xfrm>
          <a:off x="0" y="0"/>
          <a:ext cx="0" cy="0"/>
          <a:chOff x="0" y="0"/>
          <a:chExt cx="0" cy="0"/>
        </a:xfrm>
      </p:grpSpPr>
      <p:sp>
        <p:nvSpPr>
          <p:cNvPr id="122" name="Google Shape;122;g6b6717a430_0_3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6b6717a430_0_3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sv-SE"/>
              <a:t>To do that, we need to take a good look at the lifecycle of software</a:t>
            </a:r>
            <a:endParaRPr/>
          </a:p>
          <a:p>
            <a:pPr indent="0" lvl="0" marL="0" rtl="0" algn="l">
              <a:spcBef>
                <a:spcPts val="0"/>
              </a:spcBef>
              <a:spcAft>
                <a:spcPts val="0"/>
              </a:spcAft>
              <a:buNone/>
            </a:pPr>
            <a:r>
              <a:rPr lang="sv-SE"/>
              <a:t>Any product - software included - has a life cycle - a timeline from conception to retirement that can be broken into several necessary phases. The things we need to do to bring the software to the public and things we need to do once it is out there.</a:t>
            </a:r>
            <a:endParaRPr/>
          </a:p>
          <a:p>
            <a:pPr indent="0" lvl="0" marL="0" rtl="0" algn="l">
              <a:spcBef>
                <a:spcPts val="0"/>
              </a:spcBef>
              <a:spcAft>
                <a:spcPts val="0"/>
              </a:spcAft>
              <a:buNone/>
            </a:pPr>
            <a:r>
              <a:rPr lang="sv-SE"/>
              <a:t>(Discussion) - what are some of these phases? what is the life cycle of software?</a:t>
            </a:r>
            <a:endParaRPr/>
          </a:p>
          <a:p>
            <a:pPr indent="-317500" lvl="0" marL="457200" rtl="0" algn="l">
              <a:spcBef>
                <a:spcPts val="0"/>
              </a:spcBef>
              <a:spcAft>
                <a:spcPts val="0"/>
              </a:spcAft>
              <a:buSzPts val="1400"/>
              <a:buChar char="-"/>
            </a:pPr>
            <a:r>
              <a:rPr lang="sv-SE"/>
              <a:t>can be broken down, but broadly: reqs, design, implementation, testing, release, operation/maintenance</a:t>
            </a:r>
            <a:endParaRPr/>
          </a:p>
          <a:p>
            <a:pPr indent="-317500" lvl="0" marL="457200" rtl="0" algn="l">
              <a:spcBef>
                <a:spcPts val="0"/>
              </a:spcBef>
              <a:spcAft>
                <a:spcPts val="0"/>
              </a:spcAft>
              <a:buSzPts val="1400"/>
              <a:buChar char="-"/>
            </a:pPr>
            <a:r>
              <a:rPr lang="sv-SE"/>
              <a:t>Something is missing here - and this is part of the reason we often get in trouble.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1" name="Shape 131"/>
        <p:cNvGrpSpPr/>
        <p:nvPr/>
      </p:nvGrpSpPr>
      <p:grpSpPr>
        <a:xfrm>
          <a:off x="0" y="0"/>
          <a:ext cx="0" cy="0"/>
          <a:chOff x="0" y="0"/>
          <a:chExt cx="0" cy="0"/>
        </a:xfrm>
      </p:grpSpPr>
      <p:sp>
        <p:nvSpPr>
          <p:cNvPr id="132" name="Google Shape;132;g6b6717a430_0_4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6b6717a430_0_4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sv-SE"/>
              <a:t>Why do we get stuck?</a:t>
            </a:r>
            <a:endParaRPr/>
          </a:p>
          <a:p>
            <a:pPr indent="-317500" lvl="0" marL="457200" rtl="0" algn="l">
              <a:spcBef>
                <a:spcPts val="0"/>
              </a:spcBef>
              <a:spcAft>
                <a:spcPts val="0"/>
              </a:spcAft>
              <a:buSzPts val="1400"/>
              <a:buChar char="-"/>
            </a:pPr>
            <a:r>
              <a:rPr lang="sv-SE"/>
              <a:t>We know the phases conceptually. We know there are activites that must be performed. These vary by domain and organization, but we know that at some point, we need to specify, design, validate or test, and evolve the system post-release. At some level we get this, but...</a:t>
            </a:r>
            <a:endParaRPr/>
          </a:p>
          <a:p>
            <a:pPr indent="-317500" lvl="0" marL="457200" rtl="0" algn="l">
              <a:spcBef>
                <a:spcPts val="0"/>
              </a:spcBef>
              <a:spcAft>
                <a:spcPts val="0"/>
              </a:spcAft>
              <a:buSzPts val="1400"/>
              <a:buChar char="-"/>
            </a:pPr>
            <a:r>
              <a:rPr lang="sv-SE"/>
              <a:t>We lack structure - management often lacks technical chops - understanding of software - and aren’t sure how to guide the team. Developers not sure when they’re done - not sure when or how to move forward. Without answers to these questions, of course projects go off-track. Of course projects are late and over budget, of course they fail. We need structure.</a:t>
            </a:r>
            <a:endParaRPr/>
          </a:p>
          <a:p>
            <a:pPr indent="-317500" lvl="0" marL="457200" rtl="0" algn="l">
              <a:spcBef>
                <a:spcPts val="0"/>
              </a:spcBef>
              <a:spcAft>
                <a:spcPts val="0"/>
              </a:spcAft>
              <a:buSzPts val="1400"/>
              <a:buChar char="-"/>
            </a:pPr>
            <a:r>
              <a:rPr lang="sv-SE"/>
              <a:t>Activities need to be modeled if they are to be managed - We need to follow a to-do list, a set of sets. Need organization and feedback.</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green">
  <p:cSld name="Title green">
    <p:spTree>
      <p:nvGrpSpPr>
        <p:cNvPr id="13" name="Shape 13"/>
        <p:cNvGrpSpPr/>
        <p:nvPr/>
      </p:nvGrpSpPr>
      <p:grpSpPr>
        <a:xfrm>
          <a:off x="0" y="0"/>
          <a:ext cx="0" cy="0"/>
          <a:chOff x="0" y="0"/>
          <a:chExt cx="0" cy="0"/>
        </a:xfrm>
      </p:grpSpPr>
      <p:sp>
        <p:nvSpPr>
          <p:cNvPr id="14" name="Google Shape;14;p2"/>
          <p:cNvSpPr txBox="1"/>
          <p:nvPr>
            <p:ph idx="1" type="body"/>
          </p:nvPr>
        </p:nvSpPr>
        <p:spPr>
          <a:xfrm>
            <a:off x="406439" y="1523571"/>
            <a:ext cx="6334835" cy="116416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80000"/>
              </a:lnSpc>
              <a:spcBef>
                <a:spcPts val="750"/>
              </a:spcBef>
              <a:spcAft>
                <a:spcPts val="0"/>
              </a:spcAft>
              <a:buClr>
                <a:schemeClr val="lt1"/>
              </a:buClr>
              <a:buSzPts val="4000"/>
              <a:buFont typeface="Arial"/>
              <a:buNone/>
              <a:defRPr b="1" i="0" sz="4000" u="none" cap="none" strike="noStrike">
                <a:solidFill>
                  <a:schemeClr val="lt1"/>
                </a:solidFill>
                <a:latin typeface="Arial"/>
                <a:ea typeface="Arial"/>
                <a:cs typeface="Arial"/>
                <a:sym typeface="Arial"/>
              </a:defRPr>
            </a:lvl1pPr>
            <a:lvl2pPr indent="-228600" lvl="1" marL="914400" marR="0" rtl="0" algn="l">
              <a:lnSpc>
                <a:spcPct val="90000"/>
              </a:lnSpc>
              <a:spcBef>
                <a:spcPts val="375"/>
              </a:spcBef>
              <a:spcAft>
                <a:spcPts val="0"/>
              </a:spcAft>
              <a:buClr>
                <a:schemeClr val="dk1"/>
              </a:buClr>
              <a:buSzPts val="4000"/>
              <a:buFont typeface="Arial"/>
              <a:buNone/>
              <a:defRPr b="1" i="0" sz="4000" u="none" cap="none" strike="noStrike">
                <a:solidFill>
                  <a:schemeClr val="dk1"/>
                </a:solidFill>
                <a:latin typeface="Arial"/>
                <a:ea typeface="Arial"/>
                <a:cs typeface="Arial"/>
                <a:sym typeface="Arial"/>
              </a:defRPr>
            </a:lvl2pPr>
            <a:lvl3pPr indent="-228600" lvl="2" marL="1371600" marR="0" rtl="0" algn="l">
              <a:lnSpc>
                <a:spcPct val="90000"/>
              </a:lnSpc>
              <a:spcBef>
                <a:spcPts val="375"/>
              </a:spcBef>
              <a:spcAft>
                <a:spcPts val="0"/>
              </a:spcAft>
              <a:buClr>
                <a:schemeClr val="dk1"/>
              </a:buClr>
              <a:buSzPts val="4000"/>
              <a:buFont typeface="Arial"/>
              <a:buNone/>
              <a:defRPr b="1" i="0" sz="4000" u="none" cap="none" strike="noStrike">
                <a:solidFill>
                  <a:schemeClr val="dk1"/>
                </a:solidFill>
                <a:latin typeface="Arial"/>
                <a:ea typeface="Arial"/>
                <a:cs typeface="Arial"/>
                <a:sym typeface="Arial"/>
              </a:defRPr>
            </a:lvl3pPr>
            <a:lvl4pPr indent="-228600" lvl="3" marL="1828800" marR="0" rtl="0" algn="l">
              <a:lnSpc>
                <a:spcPct val="90000"/>
              </a:lnSpc>
              <a:spcBef>
                <a:spcPts val="375"/>
              </a:spcBef>
              <a:spcAft>
                <a:spcPts val="0"/>
              </a:spcAft>
              <a:buClr>
                <a:schemeClr val="dk1"/>
              </a:buClr>
              <a:buSzPts val="4000"/>
              <a:buFont typeface="Arial"/>
              <a:buNone/>
              <a:defRPr b="1" i="0" sz="4000" u="none" cap="none" strike="noStrike">
                <a:solidFill>
                  <a:schemeClr val="dk1"/>
                </a:solidFill>
                <a:latin typeface="Arial"/>
                <a:ea typeface="Arial"/>
                <a:cs typeface="Arial"/>
                <a:sym typeface="Arial"/>
              </a:defRPr>
            </a:lvl4pPr>
            <a:lvl5pPr indent="-228600" lvl="4" marL="2286000" marR="0" rtl="0" algn="l">
              <a:lnSpc>
                <a:spcPct val="90000"/>
              </a:lnSpc>
              <a:spcBef>
                <a:spcPts val="375"/>
              </a:spcBef>
              <a:spcAft>
                <a:spcPts val="0"/>
              </a:spcAft>
              <a:buClr>
                <a:schemeClr val="dk1"/>
              </a:buClr>
              <a:buSzPts val="4000"/>
              <a:buFont typeface="Arial"/>
              <a:buNone/>
              <a:defRPr b="1" i="0" sz="4000" u="none" cap="none" strike="noStrike">
                <a:solidFill>
                  <a:schemeClr val="dk1"/>
                </a:solidFill>
                <a:latin typeface="Arial"/>
                <a:ea typeface="Arial"/>
                <a:cs typeface="Arial"/>
                <a:sym typeface="Arial"/>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9pPr>
          </a:lstStyle>
          <a:p/>
        </p:txBody>
      </p:sp>
      <p:sp>
        <p:nvSpPr>
          <p:cNvPr id="15" name="Google Shape;15;p2"/>
          <p:cNvSpPr txBox="1"/>
          <p:nvPr>
            <p:ph idx="2" type="body"/>
          </p:nvPr>
        </p:nvSpPr>
        <p:spPr>
          <a:xfrm>
            <a:off x="406439" y="2734594"/>
            <a:ext cx="5005388" cy="42919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750"/>
              </a:spcBef>
              <a:spcAft>
                <a:spcPts val="0"/>
              </a:spcAft>
              <a:buClr>
                <a:schemeClr val="lt1"/>
              </a:buClr>
              <a:buSzPts val="1800"/>
              <a:buFont typeface="Arial"/>
              <a:buNone/>
              <a:defRPr b="0" i="0" sz="1800" u="none" cap="none" strike="noStrike">
                <a:solidFill>
                  <a:schemeClr val="lt1"/>
                </a:solidFill>
                <a:latin typeface="Arial"/>
                <a:ea typeface="Arial"/>
                <a:cs typeface="Arial"/>
                <a:sym typeface="Arial"/>
              </a:defRPr>
            </a:lvl1pPr>
            <a:lvl2pPr indent="-228600" lvl="1" marL="914400" marR="0" rtl="0" algn="l">
              <a:lnSpc>
                <a:spcPct val="90000"/>
              </a:lnSpc>
              <a:spcBef>
                <a:spcPts val="375"/>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2pPr>
            <a:lvl3pPr indent="-228600" lvl="2" marL="1371600" marR="0" rtl="0" algn="l">
              <a:lnSpc>
                <a:spcPct val="90000"/>
              </a:lnSpc>
              <a:spcBef>
                <a:spcPts val="375"/>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3pPr>
            <a:lvl4pPr indent="-228600" lvl="3" marL="1828800" marR="0" rtl="0" algn="l">
              <a:lnSpc>
                <a:spcPct val="90000"/>
              </a:lnSpc>
              <a:spcBef>
                <a:spcPts val="375"/>
              </a:spcBef>
              <a:spcAft>
                <a:spcPts val="0"/>
              </a:spcAft>
              <a:buClr>
                <a:schemeClr val="dk1"/>
              </a:buClr>
              <a:buSzPts val="1350"/>
              <a:buFont typeface="Arial"/>
              <a:buNone/>
              <a:defRPr b="0" i="0" sz="1350" u="none" cap="none" strike="noStrike">
                <a:solidFill>
                  <a:schemeClr val="dk1"/>
                </a:solidFill>
                <a:latin typeface="Arial"/>
                <a:ea typeface="Arial"/>
                <a:cs typeface="Arial"/>
                <a:sym typeface="Arial"/>
              </a:defRPr>
            </a:lvl4pPr>
            <a:lvl5pPr indent="-228600" lvl="4" marL="2286000" marR="0" rtl="0" algn="l">
              <a:lnSpc>
                <a:spcPct val="90000"/>
              </a:lnSpc>
              <a:spcBef>
                <a:spcPts val="375"/>
              </a:spcBef>
              <a:spcAft>
                <a:spcPts val="0"/>
              </a:spcAft>
              <a:buClr>
                <a:schemeClr val="dk1"/>
              </a:buClr>
              <a:buSzPts val="1350"/>
              <a:buFont typeface="Arial"/>
              <a:buNone/>
              <a:defRPr b="0" i="0" sz="1350" u="none" cap="none" strike="noStrike">
                <a:solidFill>
                  <a:schemeClr val="dk1"/>
                </a:solidFill>
                <a:latin typeface="Arial"/>
                <a:ea typeface="Arial"/>
                <a:cs typeface="Arial"/>
                <a:sym typeface="Arial"/>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ista bilden">
  <p:cSld name="Sista bilden">
    <p:spTree>
      <p:nvGrpSpPr>
        <p:cNvPr id="73" name="Shape 73"/>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List one column">
  <p:cSld name="List one column">
    <p:spTree>
      <p:nvGrpSpPr>
        <p:cNvPr id="20" name="Shape 20"/>
        <p:cNvGrpSpPr/>
        <p:nvPr/>
      </p:nvGrpSpPr>
      <p:grpSpPr>
        <a:xfrm>
          <a:off x="0" y="0"/>
          <a:ext cx="0" cy="0"/>
          <a:chOff x="0" y="0"/>
          <a:chExt cx="0" cy="0"/>
        </a:xfrm>
      </p:grpSpPr>
      <p:sp>
        <p:nvSpPr>
          <p:cNvPr id="21" name="Google Shape;21;p4"/>
          <p:cNvSpPr/>
          <p:nvPr/>
        </p:nvSpPr>
        <p:spPr>
          <a:xfrm>
            <a:off x="0" y="4930275"/>
            <a:ext cx="9144000" cy="213226"/>
          </a:xfrm>
          <a:prstGeom prst="rect">
            <a:avLst/>
          </a:pr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350" u="none" cap="none" strike="noStrike">
              <a:solidFill>
                <a:schemeClr val="dk1"/>
              </a:solidFill>
              <a:latin typeface="Arial"/>
              <a:ea typeface="Arial"/>
              <a:cs typeface="Arial"/>
              <a:sym typeface="Arial"/>
            </a:endParaRPr>
          </a:p>
        </p:txBody>
      </p:sp>
      <p:sp>
        <p:nvSpPr>
          <p:cNvPr id="22" name="Google Shape;22;p4"/>
          <p:cNvSpPr txBox="1"/>
          <p:nvPr>
            <p:ph idx="10" type="dt"/>
          </p:nvPr>
        </p:nvSpPr>
        <p:spPr>
          <a:xfrm>
            <a:off x="468890" y="4935625"/>
            <a:ext cx="2133600" cy="20787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600" u="none" cap="none" strike="noStrike">
                <a:solidFill>
                  <a:schemeClr val="lt1"/>
                </a:solidFill>
                <a:latin typeface="Arial"/>
                <a:ea typeface="Arial"/>
                <a:cs typeface="Arial"/>
                <a:sym typeface="Arial"/>
              </a:defRPr>
            </a:lvl1pPr>
            <a:lvl2pPr lvl="1" marR="0" rtl="0" algn="l">
              <a:spcBef>
                <a:spcPts val="0"/>
              </a:spcBef>
              <a:spcAft>
                <a:spcPts val="0"/>
              </a:spcAft>
              <a:buSzPts val="1400"/>
              <a:buNone/>
              <a:defRPr b="0" i="0" sz="135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35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35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35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35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35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35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350" u="none" cap="none" strike="noStrike">
                <a:solidFill>
                  <a:schemeClr val="dk1"/>
                </a:solidFill>
                <a:latin typeface="Arial"/>
                <a:ea typeface="Arial"/>
                <a:cs typeface="Arial"/>
                <a:sym typeface="Arial"/>
              </a:defRPr>
            </a:lvl9pPr>
          </a:lstStyle>
          <a:p/>
        </p:txBody>
      </p:sp>
      <p:sp>
        <p:nvSpPr>
          <p:cNvPr id="23" name="Google Shape;23;p4"/>
          <p:cNvSpPr txBox="1"/>
          <p:nvPr>
            <p:ph idx="11" type="ftr"/>
          </p:nvPr>
        </p:nvSpPr>
        <p:spPr>
          <a:xfrm>
            <a:off x="3124200" y="4935625"/>
            <a:ext cx="2895600" cy="207875"/>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SzPts val="1400"/>
              <a:buNone/>
              <a:defRPr b="0" i="0" sz="600" u="none" cap="none" strike="noStrike">
                <a:solidFill>
                  <a:srgbClr val="FFFFFF"/>
                </a:solidFill>
                <a:latin typeface="Arial"/>
                <a:ea typeface="Arial"/>
                <a:cs typeface="Arial"/>
                <a:sym typeface="Arial"/>
              </a:defRPr>
            </a:lvl1pPr>
            <a:lvl2pPr lvl="1" marR="0" rtl="0" algn="l">
              <a:spcBef>
                <a:spcPts val="0"/>
              </a:spcBef>
              <a:spcAft>
                <a:spcPts val="0"/>
              </a:spcAft>
              <a:buSzPts val="1400"/>
              <a:buNone/>
              <a:defRPr b="0" i="0" sz="135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35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35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35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35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35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35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350" u="none" cap="none" strike="noStrike">
                <a:solidFill>
                  <a:schemeClr val="dk1"/>
                </a:solidFill>
                <a:latin typeface="Arial"/>
                <a:ea typeface="Arial"/>
                <a:cs typeface="Arial"/>
                <a:sym typeface="Arial"/>
              </a:defRPr>
            </a:lvl9pPr>
          </a:lstStyle>
          <a:p/>
        </p:txBody>
      </p:sp>
      <p:sp>
        <p:nvSpPr>
          <p:cNvPr id="24" name="Google Shape;24;p4"/>
          <p:cNvSpPr txBox="1"/>
          <p:nvPr>
            <p:ph idx="12" type="sldNum"/>
          </p:nvPr>
        </p:nvSpPr>
        <p:spPr>
          <a:xfrm>
            <a:off x="6553200" y="4935625"/>
            <a:ext cx="2133600" cy="207875"/>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buNone/>
              <a:defRPr b="0" i="0" sz="600" u="none" cap="none" strike="noStrike">
                <a:solidFill>
                  <a:schemeClr val="lt1"/>
                </a:solidFill>
                <a:latin typeface="Arial"/>
                <a:ea typeface="Arial"/>
                <a:cs typeface="Arial"/>
                <a:sym typeface="Arial"/>
              </a:defRPr>
            </a:lvl1pPr>
            <a:lvl2pPr indent="0" lvl="1" marL="0" marR="0" rtl="0" algn="r">
              <a:spcBef>
                <a:spcPts val="0"/>
              </a:spcBef>
              <a:buNone/>
              <a:defRPr b="0" i="0" sz="600" u="none" cap="none" strike="noStrike">
                <a:solidFill>
                  <a:schemeClr val="lt1"/>
                </a:solidFill>
                <a:latin typeface="Arial"/>
                <a:ea typeface="Arial"/>
                <a:cs typeface="Arial"/>
                <a:sym typeface="Arial"/>
              </a:defRPr>
            </a:lvl2pPr>
            <a:lvl3pPr indent="0" lvl="2" marL="0" marR="0" rtl="0" algn="r">
              <a:spcBef>
                <a:spcPts val="0"/>
              </a:spcBef>
              <a:buNone/>
              <a:defRPr b="0" i="0" sz="600" u="none" cap="none" strike="noStrike">
                <a:solidFill>
                  <a:schemeClr val="lt1"/>
                </a:solidFill>
                <a:latin typeface="Arial"/>
                <a:ea typeface="Arial"/>
                <a:cs typeface="Arial"/>
                <a:sym typeface="Arial"/>
              </a:defRPr>
            </a:lvl3pPr>
            <a:lvl4pPr indent="0" lvl="3" marL="0" marR="0" rtl="0" algn="r">
              <a:spcBef>
                <a:spcPts val="0"/>
              </a:spcBef>
              <a:buNone/>
              <a:defRPr b="0" i="0" sz="600" u="none" cap="none" strike="noStrike">
                <a:solidFill>
                  <a:schemeClr val="lt1"/>
                </a:solidFill>
                <a:latin typeface="Arial"/>
                <a:ea typeface="Arial"/>
                <a:cs typeface="Arial"/>
                <a:sym typeface="Arial"/>
              </a:defRPr>
            </a:lvl4pPr>
            <a:lvl5pPr indent="0" lvl="4" marL="0" marR="0" rtl="0" algn="r">
              <a:spcBef>
                <a:spcPts val="0"/>
              </a:spcBef>
              <a:buNone/>
              <a:defRPr b="0" i="0" sz="600" u="none" cap="none" strike="noStrike">
                <a:solidFill>
                  <a:schemeClr val="lt1"/>
                </a:solidFill>
                <a:latin typeface="Arial"/>
                <a:ea typeface="Arial"/>
                <a:cs typeface="Arial"/>
                <a:sym typeface="Arial"/>
              </a:defRPr>
            </a:lvl5pPr>
            <a:lvl6pPr indent="0" lvl="5" marL="0" marR="0" rtl="0" algn="r">
              <a:spcBef>
                <a:spcPts val="0"/>
              </a:spcBef>
              <a:buNone/>
              <a:defRPr b="0" i="0" sz="600" u="none" cap="none" strike="noStrike">
                <a:solidFill>
                  <a:schemeClr val="lt1"/>
                </a:solidFill>
                <a:latin typeface="Arial"/>
                <a:ea typeface="Arial"/>
                <a:cs typeface="Arial"/>
                <a:sym typeface="Arial"/>
              </a:defRPr>
            </a:lvl6pPr>
            <a:lvl7pPr indent="0" lvl="6" marL="0" marR="0" rtl="0" algn="r">
              <a:spcBef>
                <a:spcPts val="0"/>
              </a:spcBef>
              <a:buNone/>
              <a:defRPr b="0" i="0" sz="600" u="none" cap="none" strike="noStrike">
                <a:solidFill>
                  <a:schemeClr val="lt1"/>
                </a:solidFill>
                <a:latin typeface="Arial"/>
                <a:ea typeface="Arial"/>
                <a:cs typeface="Arial"/>
                <a:sym typeface="Arial"/>
              </a:defRPr>
            </a:lvl7pPr>
            <a:lvl8pPr indent="0" lvl="7" marL="0" marR="0" rtl="0" algn="r">
              <a:spcBef>
                <a:spcPts val="0"/>
              </a:spcBef>
              <a:buNone/>
              <a:defRPr b="0" i="0" sz="600" u="none" cap="none" strike="noStrike">
                <a:solidFill>
                  <a:schemeClr val="lt1"/>
                </a:solidFill>
                <a:latin typeface="Arial"/>
                <a:ea typeface="Arial"/>
                <a:cs typeface="Arial"/>
                <a:sym typeface="Arial"/>
              </a:defRPr>
            </a:lvl8pPr>
            <a:lvl9pPr indent="0" lvl="8" marL="0" marR="0" rtl="0" algn="r">
              <a:spcBef>
                <a:spcPts val="0"/>
              </a:spcBef>
              <a:buNone/>
              <a:defRPr b="0" i="0" sz="6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sv-SE"/>
              <a:t>‹#›</a:t>
            </a:fld>
            <a:endParaRPr/>
          </a:p>
        </p:txBody>
      </p:sp>
      <p:sp>
        <p:nvSpPr>
          <p:cNvPr id="25" name="Google Shape;25;p4"/>
          <p:cNvSpPr txBox="1"/>
          <p:nvPr>
            <p:ph type="title"/>
          </p:nvPr>
        </p:nvSpPr>
        <p:spPr>
          <a:xfrm>
            <a:off x="468890" y="614003"/>
            <a:ext cx="8217910" cy="668387"/>
          </a:xfrm>
          <a:prstGeom prst="rect">
            <a:avLst/>
          </a:prstGeom>
          <a:noFill/>
          <a:ln>
            <a:noFill/>
          </a:ln>
        </p:spPr>
        <p:txBody>
          <a:bodyPr anchorCtr="0" anchor="t" bIns="45700" lIns="91425" spcFirstLastPara="1" rIns="91425" wrap="square" tIns="45700">
            <a:noAutofit/>
          </a:bodyPr>
          <a:lstStyle>
            <a:lvl1pPr lvl="0" marR="0" rtl="0" algn="l">
              <a:lnSpc>
                <a:spcPct val="108333"/>
              </a:lnSpc>
              <a:spcBef>
                <a:spcPts val="0"/>
              </a:spcBef>
              <a:spcAft>
                <a:spcPts val="0"/>
              </a:spcAft>
              <a:buClr>
                <a:schemeClr val="dk1"/>
              </a:buClr>
              <a:buSzPts val="3600"/>
              <a:buFont typeface="Arial"/>
              <a:buNone/>
              <a:defRPr b="1" i="0" sz="36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6" name="Google Shape;26;p4"/>
          <p:cNvSpPr txBox="1"/>
          <p:nvPr>
            <p:ph idx="1" type="body"/>
          </p:nvPr>
        </p:nvSpPr>
        <p:spPr>
          <a:xfrm>
            <a:off x="468890" y="1282390"/>
            <a:ext cx="8217910" cy="3480241"/>
          </a:xfrm>
          <a:prstGeom prst="rect">
            <a:avLst/>
          </a:prstGeom>
          <a:noFill/>
          <a:ln>
            <a:noFill/>
          </a:ln>
        </p:spPr>
        <p:txBody>
          <a:bodyPr anchorCtr="0" anchor="t" bIns="45700" lIns="91425" spcFirstLastPara="1" rIns="91425" wrap="square" tIns="45700">
            <a:noAutofit/>
          </a:bodyPr>
          <a:lstStyle>
            <a:lvl1pPr indent="-393700" lvl="0" marL="457200" marR="0" rtl="0" algn="l">
              <a:lnSpc>
                <a:spcPct val="90000"/>
              </a:lnSpc>
              <a:spcBef>
                <a:spcPts val="1000"/>
              </a:spcBef>
              <a:spcAft>
                <a:spcPts val="0"/>
              </a:spcAft>
              <a:buClr>
                <a:schemeClr val="dk1"/>
              </a:buClr>
              <a:buSzPts val="2600"/>
              <a:buFont typeface="Arial"/>
              <a:buChar char="•"/>
              <a:defRPr b="0" i="0" sz="2600" u="none" cap="none" strike="noStrike">
                <a:solidFill>
                  <a:schemeClr val="dk1"/>
                </a:solidFill>
                <a:latin typeface="Arial"/>
                <a:ea typeface="Arial"/>
                <a:cs typeface="Arial"/>
                <a:sym typeface="Arial"/>
              </a:defRPr>
            </a:lvl1pPr>
            <a:lvl2pPr indent="-368300" lvl="1" marL="9144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Arial"/>
                <a:ea typeface="Arial"/>
                <a:cs typeface="Arial"/>
                <a:sym typeface="Arial"/>
              </a:defRPr>
            </a:lvl2pPr>
            <a:lvl3pPr indent="-342900" lvl="2" marL="1371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3pPr>
            <a:lvl4pPr indent="-330200" lvl="3" marL="1828800"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17500" lvl="4" marL="2286000" marR="0" rtl="0" algn="l">
              <a:lnSpc>
                <a:spcPct val="90000"/>
              </a:lnSpc>
              <a:spcBef>
                <a:spcPts val="5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5pPr>
            <a:lvl6pPr indent="-298450" lvl="5" marL="2743200" marR="0" rtl="0" algn="l">
              <a:lnSpc>
                <a:spcPct val="90000"/>
              </a:lnSpc>
              <a:spcBef>
                <a:spcPts val="500"/>
              </a:spcBef>
              <a:spcAft>
                <a:spcPts val="0"/>
              </a:spcAft>
              <a:buClr>
                <a:schemeClr val="dk1"/>
              </a:buClr>
              <a:buSzPts val="1100"/>
              <a:buFont typeface="Arial"/>
              <a:buChar char="•"/>
              <a:defRPr b="0" i="0" sz="11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reamble, list one column">
  <p:cSld name="Preamble, list one column">
    <p:spTree>
      <p:nvGrpSpPr>
        <p:cNvPr id="27" name="Shape 27"/>
        <p:cNvGrpSpPr/>
        <p:nvPr/>
      </p:nvGrpSpPr>
      <p:grpSpPr>
        <a:xfrm>
          <a:off x="0" y="0"/>
          <a:ext cx="0" cy="0"/>
          <a:chOff x="0" y="0"/>
          <a:chExt cx="0" cy="0"/>
        </a:xfrm>
      </p:grpSpPr>
      <p:sp>
        <p:nvSpPr>
          <p:cNvPr id="28" name="Google Shape;28;p5"/>
          <p:cNvSpPr/>
          <p:nvPr/>
        </p:nvSpPr>
        <p:spPr>
          <a:xfrm>
            <a:off x="0" y="4930275"/>
            <a:ext cx="9144000" cy="213226"/>
          </a:xfrm>
          <a:prstGeom prst="rect">
            <a:avLst/>
          </a:pr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350" u="none" cap="none" strike="noStrike">
              <a:solidFill>
                <a:srgbClr val="000000"/>
              </a:solidFill>
              <a:latin typeface="Arial"/>
              <a:ea typeface="Arial"/>
              <a:cs typeface="Arial"/>
              <a:sym typeface="Arial"/>
            </a:endParaRPr>
          </a:p>
        </p:txBody>
      </p:sp>
      <p:sp>
        <p:nvSpPr>
          <p:cNvPr id="29" name="Google Shape;29;p5"/>
          <p:cNvSpPr txBox="1"/>
          <p:nvPr>
            <p:ph idx="10" type="dt"/>
          </p:nvPr>
        </p:nvSpPr>
        <p:spPr>
          <a:xfrm>
            <a:off x="468890" y="4935625"/>
            <a:ext cx="2133600" cy="20787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600" u="none" cap="none" strike="noStrike">
                <a:solidFill>
                  <a:schemeClr val="lt1"/>
                </a:solidFill>
                <a:latin typeface="Arial"/>
                <a:ea typeface="Arial"/>
                <a:cs typeface="Arial"/>
                <a:sym typeface="Arial"/>
              </a:defRPr>
            </a:lvl1pPr>
            <a:lvl2pPr lvl="1" marR="0" rtl="0" algn="l">
              <a:spcBef>
                <a:spcPts val="0"/>
              </a:spcBef>
              <a:spcAft>
                <a:spcPts val="0"/>
              </a:spcAft>
              <a:buSzPts val="1400"/>
              <a:buNone/>
              <a:defRPr b="0" i="0" sz="135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35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35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35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35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35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35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350" u="none" cap="none" strike="noStrike">
                <a:solidFill>
                  <a:schemeClr val="dk1"/>
                </a:solidFill>
                <a:latin typeface="Arial"/>
                <a:ea typeface="Arial"/>
                <a:cs typeface="Arial"/>
                <a:sym typeface="Arial"/>
              </a:defRPr>
            </a:lvl9pPr>
          </a:lstStyle>
          <a:p/>
        </p:txBody>
      </p:sp>
      <p:sp>
        <p:nvSpPr>
          <p:cNvPr id="30" name="Google Shape;30;p5"/>
          <p:cNvSpPr txBox="1"/>
          <p:nvPr>
            <p:ph idx="11" type="ftr"/>
          </p:nvPr>
        </p:nvSpPr>
        <p:spPr>
          <a:xfrm>
            <a:off x="3124200" y="4935625"/>
            <a:ext cx="2895600" cy="207875"/>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SzPts val="1400"/>
              <a:buNone/>
              <a:defRPr b="0" i="0" sz="600" u="none" cap="none" strike="noStrike">
                <a:solidFill>
                  <a:srgbClr val="FFFFFF"/>
                </a:solidFill>
                <a:latin typeface="Arial"/>
                <a:ea typeface="Arial"/>
                <a:cs typeface="Arial"/>
                <a:sym typeface="Arial"/>
              </a:defRPr>
            </a:lvl1pPr>
            <a:lvl2pPr lvl="1" marR="0" rtl="0" algn="l">
              <a:spcBef>
                <a:spcPts val="0"/>
              </a:spcBef>
              <a:spcAft>
                <a:spcPts val="0"/>
              </a:spcAft>
              <a:buSzPts val="1400"/>
              <a:buNone/>
              <a:defRPr b="0" i="0" sz="135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35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35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35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35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35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35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350" u="none" cap="none" strike="noStrike">
                <a:solidFill>
                  <a:schemeClr val="dk1"/>
                </a:solidFill>
                <a:latin typeface="Arial"/>
                <a:ea typeface="Arial"/>
                <a:cs typeface="Arial"/>
                <a:sym typeface="Arial"/>
              </a:defRPr>
            </a:lvl9pPr>
          </a:lstStyle>
          <a:p/>
        </p:txBody>
      </p:sp>
      <p:sp>
        <p:nvSpPr>
          <p:cNvPr id="31" name="Google Shape;31;p5"/>
          <p:cNvSpPr txBox="1"/>
          <p:nvPr>
            <p:ph idx="12" type="sldNum"/>
          </p:nvPr>
        </p:nvSpPr>
        <p:spPr>
          <a:xfrm>
            <a:off x="6553200" y="4935625"/>
            <a:ext cx="2133600" cy="207875"/>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buNone/>
              <a:defRPr b="0" i="0" sz="600" u="none" cap="none" strike="noStrike">
                <a:solidFill>
                  <a:schemeClr val="lt1"/>
                </a:solidFill>
                <a:latin typeface="Arial"/>
                <a:ea typeface="Arial"/>
                <a:cs typeface="Arial"/>
                <a:sym typeface="Arial"/>
              </a:defRPr>
            </a:lvl1pPr>
            <a:lvl2pPr indent="0" lvl="1" marL="0" marR="0" rtl="0" algn="r">
              <a:spcBef>
                <a:spcPts val="0"/>
              </a:spcBef>
              <a:buNone/>
              <a:defRPr b="0" i="0" sz="600" u="none" cap="none" strike="noStrike">
                <a:solidFill>
                  <a:schemeClr val="lt1"/>
                </a:solidFill>
                <a:latin typeface="Arial"/>
                <a:ea typeface="Arial"/>
                <a:cs typeface="Arial"/>
                <a:sym typeface="Arial"/>
              </a:defRPr>
            </a:lvl2pPr>
            <a:lvl3pPr indent="0" lvl="2" marL="0" marR="0" rtl="0" algn="r">
              <a:spcBef>
                <a:spcPts val="0"/>
              </a:spcBef>
              <a:buNone/>
              <a:defRPr b="0" i="0" sz="600" u="none" cap="none" strike="noStrike">
                <a:solidFill>
                  <a:schemeClr val="lt1"/>
                </a:solidFill>
                <a:latin typeface="Arial"/>
                <a:ea typeface="Arial"/>
                <a:cs typeface="Arial"/>
                <a:sym typeface="Arial"/>
              </a:defRPr>
            </a:lvl3pPr>
            <a:lvl4pPr indent="0" lvl="3" marL="0" marR="0" rtl="0" algn="r">
              <a:spcBef>
                <a:spcPts val="0"/>
              </a:spcBef>
              <a:buNone/>
              <a:defRPr b="0" i="0" sz="600" u="none" cap="none" strike="noStrike">
                <a:solidFill>
                  <a:schemeClr val="lt1"/>
                </a:solidFill>
                <a:latin typeface="Arial"/>
                <a:ea typeface="Arial"/>
                <a:cs typeface="Arial"/>
                <a:sym typeface="Arial"/>
              </a:defRPr>
            </a:lvl4pPr>
            <a:lvl5pPr indent="0" lvl="4" marL="0" marR="0" rtl="0" algn="r">
              <a:spcBef>
                <a:spcPts val="0"/>
              </a:spcBef>
              <a:buNone/>
              <a:defRPr b="0" i="0" sz="600" u="none" cap="none" strike="noStrike">
                <a:solidFill>
                  <a:schemeClr val="lt1"/>
                </a:solidFill>
                <a:latin typeface="Arial"/>
                <a:ea typeface="Arial"/>
                <a:cs typeface="Arial"/>
                <a:sym typeface="Arial"/>
              </a:defRPr>
            </a:lvl5pPr>
            <a:lvl6pPr indent="0" lvl="5" marL="0" marR="0" rtl="0" algn="r">
              <a:spcBef>
                <a:spcPts val="0"/>
              </a:spcBef>
              <a:buNone/>
              <a:defRPr b="0" i="0" sz="600" u="none" cap="none" strike="noStrike">
                <a:solidFill>
                  <a:schemeClr val="lt1"/>
                </a:solidFill>
                <a:latin typeface="Arial"/>
                <a:ea typeface="Arial"/>
                <a:cs typeface="Arial"/>
                <a:sym typeface="Arial"/>
              </a:defRPr>
            </a:lvl6pPr>
            <a:lvl7pPr indent="0" lvl="6" marL="0" marR="0" rtl="0" algn="r">
              <a:spcBef>
                <a:spcPts val="0"/>
              </a:spcBef>
              <a:buNone/>
              <a:defRPr b="0" i="0" sz="600" u="none" cap="none" strike="noStrike">
                <a:solidFill>
                  <a:schemeClr val="lt1"/>
                </a:solidFill>
                <a:latin typeface="Arial"/>
                <a:ea typeface="Arial"/>
                <a:cs typeface="Arial"/>
                <a:sym typeface="Arial"/>
              </a:defRPr>
            </a:lvl7pPr>
            <a:lvl8pPr indent="0" lvl="7" marL="0" marR="0" rtl="0" algn="r">
              <a:spcBef>
                <a:spcPts val="0"/>
              </a:spcBef>
              <a:buNone/>
              <a:defRPr b="0" i="0" sz="600" u="none" cap="none" strike="noStrike">
                <a:solidFill>
                  <a:schemeClr val="lt1"/>
                </a:solidFill>
                <a:latin typeface="Arial"/>
                <a:ea typeface="Arial"/>
                <a:cs typeface="Arial"/>
                <a:sym typeface="Arial"/>
              </a:defRPr>
            </a:lvl8pPr>
            <a:lvl9pPr indent="0" lvl="8" marL="0" marR="0" rtl="0" algn="r">
              <a:spcBef>
                <a:spcPts val="0"/>
              </a:spcBef>
              <a:buNone/>
              <a:defRPr b="0" i="0" sz="6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sv-SE"/>
              <a:t>‹#›</a:t>
            </a:fld>
            <a:endParaRPr/>
          </a:p>
        </p:txBody>
      </p:sp>
      <p:sp>
        <p:nvSpPr>
          <p:cNvPr id="32" name="Google Shape;32;p5"/>
          <p:cNvSpPr txBox="1"/>
          <p:nvPr>
            <p:ph type="title"/>
          </p:nvPr>
        </p:nvSpPr>
        <p:spPr>
          <a:xfrm>
            <a:off x="468890" y="614003"/>
            <a:ext cx="8217910" cy="668387"/>
          </a:xfrm>
          <a:prstGeom prst="rect">
            <a:avLst/>
          </a:prstGeom>
          <a:noFill/>
          <a:ln>
            <a:noFill/>
          </a:ln>
        </p:spPr>
        <p:txBody>
          <a:bodyPr anchorCtr="0" anchor="t" bIns="45700" lIns="91425" spcFirstLastPara="1" rIns="91425" wrap="square" tIns="45700">
            <a:noAutofit/>
          </a:bodyPr>
          <a:lstStyle>
            <a:lvl1pPr lvl="0" marR="0" rtl="0" algn="l">
              <a:lnSpc>
                <a:spcPct val="108333"/>
              </a:lnSpc>
              <a:spcBef>
                <a:spcPts val="0"/>
              </a:spcBef>
              <a:spcAft>
                <a:spcPts val="0"/>
              </a:spcAft>
              <a:buClr>
                <a:schemeClr val="dk1"/>
              </a:buClr>
              <a:buSzPts val="3600"/>
              <a:buFont typeface="Arial"/>
              <a:buNone/>
              <a:defRPr b="1" i="0" sz="36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3" name="Google Shape;33;p5"/>
          <p:cNvSpPr txBox="1"/>
          <p:nvPr>
            <p:ph idx="1" type="body"/>
          </p:nvPr>
        </p:nvSpPr>
        <p:spPr>
          <a:xfrm>
            <a:off x="468890" y="1282390"/>
            <a:ext cx="8217910" cy="348024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600"/>
              <a:buFont typeface="Arial"/>
              <a:buNone/>
              <a:defRPr b="0" i="0" sz="2600" u="none" cap="none" strike="noStrike">
                <a:solidFill>
                  <a:schemeClr val="dk1"/>
                </a:solidFill>
                <a:latin typeface="Arial"/>
                <a:ea typeface="Arial"/>
                <a:cs typeface="Arial"/>
                <a:sym typeface="Arial"/>
              </a:defRPr>
            </a:lvl1pPr>
            <a:lvl2pPr indent="-368300" lvl="1" marL="9144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Arial"/>
                <a:ea typeface="Arial"/>
                <a:cs typeface="Arial"/>
                <a:sym typeface="Arial"/>
              </a:defRPr>
            </a:lvl2pPr>
            <a:lvl3pPr indent="-342900" lvl="2" marL="1371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3pPr>
            <a:lvl4pPr indent="-330200" lvl="3" marL="1828800"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17500" lvl="4" marL="2286000" marR="0" rtl="0" algn="l">
              <a:lnSpc>
                <a:spcPct val="90000"/>
              </a:lnSpc>
              <a:spcBef>
                <a:spcPts val="5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5pPr>
            <a:lvl6pPr indent="-298450" lvl="5" marL="2743200" marR="0" rtl="0" algn="l">
              <a:lnSpc>
                <a:spcPct val="90000"/>
              </a:lnSpc>
              <a:spcBef>
                <a:spcPts val="500"/>
              </a:spcBef>
              <a:spcAft>
                <a:spcPts val="0"/>
              </a:spcAft>
              <a:buClr>
                <a:schemeClr val="dk1"/>
              </a:buClr>
              <a:buSzPts val="1100"/>
              <a:buFont typeface="Arial"/>
              <a:buChar char="•"/>
              <a:defRPr b="0" i="0" sz="11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List two columns">
  <p:cSld name="List two columns">
    <p:spTree>
      <p:nvGrpSpPr>
        <p:cNvPr id="34" name="Shape 34"/>
        <p:cNvGrpSpPr/>
        <p:nvPr/>
      </p:nvGrpSpPr>
      <p:grpSpPr>
        <a:xfrm>
          <a:off x="0" y="0"/>
          <a:ext cx="0" cy="0"/>
          <a:chOff x="0" y="0"/>
          <a:chExt cx="0" cy="0"/>
        </a:xfrm>
      </p:grpSpPr>
      <p:sp>
        <p:nvSpPr>
          <p:cNvPr id="35" name="Google Shape;35;p6"/>
          <p:cNvSpPr/>
          <p:nvPr/>
        </p:nvSpPr>
        <p:spPr>
          <a:xfrm>
            <a:off x="0" y="4930275"/>
            <a:ext cx="9144000" cy="213226"/>
          </a:xfrm>
          <a:prstGeom prst="rect">
            <a:avLst/>
          </a:pr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350" u="none" cap="none" strike="noStrike">
              <a:solidFill>
                <a:schemeClr val="dk1"/>
              </a:solidFill>
              <a:latin typeface="Arial"/>
              <a:ea typeface="Arial"/>
              <a:cs typeface="Arial"/>
              <a:sym typeface="Arial"/>
            </a:endParaRPr>
          </a:p>
        </p:txBody>
      </p:sp>
      <p:sp>
        <p:nvSpPr>
          <p:cNvPr id="36" name="Google Shape;36;p6"/>
          <p:cNvSpPr txBox="1"/>
          <p:nvPr>
            <p:ph type="title"/>
          </p:nvPr>
        </p:nvSpPr>
        <p:spPr>
          <a:xfrm>
            <a:off x="468890" y="614003"/>
            <a:ext cx="8217910" cy="668387"/>
          </a:xfrm>
          <a:prstGeom prst="rect">
            <a:avLst/>
          </a:prstGeom>
          <a:noFill/>
          <a:ln>
            <a:noFill/>
          </a:ln>
        </p:spPr>
        <p:txBody>
          <a:bodyPr anchorCtr="0" anchor="t" bIns="45700" lIns="91425" spcFirstLastPara="1" rIns="91425" wrap="square" tIns="45700">
            <a:noAutofit/>
          </a:bodyPr>
          <a:lstStyle>
            <a:lvl1pPr lvl="0" marR="0" rtl="0" algn="l">
              <a:lnSpc>
                <a:spcPct val="108333"/>
              </a:lnSpc>
              <a:spcBef>
                <a:spcPts val="0"/>
              </a:spcBef>
              <a:spcAft>
                <a:spcPts val="0"/>
              </a:spcAft>
              <a:buClr>
                <a:schemeClr val="dk1"/>
              </a:buClr>
              <a:buSzPts val="3600"/>
              <a:buFont typeface="Arial"/>
              <a:buNone/>
              <a:defRPr b="1" i="0" sz="36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7" name="Google Shape;37;p6"/>
          <p:cNvSpPr txBox="1"/>
          <p:nvPr>
            <p:ph idx="1" type="body"/>
          </p:nvPr>
        </p:nvSpPr>
        <p:spPr>
          <a:xfrm>
            <a:off x="468890" y="1282390"/>
            <a:ext cx="8217910" cy="3480241"/>
          </a:xfrm>
          <a:prstGeom prst="rect">
            <a:avLst/>
          </a:prstGeom>
          <a:noFill/>
          <a:ln>
            <a:noFill/>
          </a:ln>
        </p:spPr>
        <p:txBody>
          <a:bodyPr anchorCtr="0" anchor="t" bIns="45700" lIns="91425" spcFirstLastPara="1" rIns="91425" wrap="square" tIns="45700">
            <a:noAutofit/>
          </a:bodyPr>
          <a:lstStyle>
            <a:lvl1pPr indent="-393700" lvl="0" marL="457200" marR="0" rtl="0" algn="l">
              <a:lnSpc>
                <a:spcPct val="90000"/>
              </a:lnSpc>
              <a:spcBef>
                <a:spcPts val="1000"/>
              </a:spcBef>
              <a:spcAft>
                <a:spcPts val="0"/>
              </a:spcAft>
              <a:buClr>
                <a:schemeClr val="dk1"/>
              </a:buClr>
              <a:buSzPts val="2600"/>
              <a:buFont typeface="Arial"/>
              <a:buChar char="•"/>
              <a:defRPr b="0" i="0" sz="2600" u="none" cap="none" strike="noStrike">
                <a:solidFill>
                  <a:schemeClr val="dk1"/>
                </a:solidFill>
                <a:latin typeface="Arial"/>
                <a:ea typeface="Arial"/>
                <a:cs typeface="Arial"/>
                <a:sym typeface="Arial"/>
              </a:defRPr>
            </a:lvl1pPr>
            <a:lvl2pPr indent="-368300" lvl="1" marL="9144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Arial"/>
                <a:ea typeface="Arial"/>
                <a:cs typeface="Arial"/>
                <a:sym typeface="Arial"/>
              </a:defRPr>
            </a:lvl2pPr>
            <a:lvl3pPr indent="-342900" lvl="2" marL="1371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3pPr>
            <a:lvl4pPr indent="-330200" lvl="3" marL="1828800"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17500" lvl="4" marL="2286000" marR="0" rtl="0" algn="l">
              <a:lnSpc>
                <a:spcPct val="90000"/>
              </a:lnSpc>
              <a:spcBef>
                <a:spcPts val="5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38" name="Google Shape;38;p6"/>
          <p:cNvSpPr txBox="1"/>
          <p:nvPr>
            <p:ph idx="10" type="dt"/>
          </p:nvPr>
        </p:nvSpPr>
        <p:spPr>
          <a:xfrm>
            <a:off x="468890" y="4935625"/>
            <a:ext cx="2133600" cy="20787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600" u="none" cap="none" strike="noStrike">
                <a:solidFill>
                  <a:schemeClr val="lt1"/>
                </a:solidFill>
                <a:latin typeface="Arial"/>
                <a:ea typeface="Arial"/>
                <a:cs typeface="Arial"/>
                <a:sym typeface="Arial"/>
              </a:defRPr>
            </a:lvl1pPr>
            <a:lvl2pPr lvl="1" marR="0" rtl="0" algn="l">
              <a:spcBef>
                <a:spcPts val="0"/>
              </a:spcBef>
              <a:spcAft>
                <a:spcPts val="0"/>
              </a:spcAft>
              <a:buSzPts val="1400"/>
              <a:buNone/>
              <a:defRPr b="0" i="0" sz="135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35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35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35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35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35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35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350" u="none" cap="none" strike="noStrike">
                <a:solidFill>
                  <a:schemeClr val="dk1"/>
                </a:solidFill>
                <a:latin typeface="Arial"/>
                <a:ea typeface="Arial"/>
                <a:cs typeface="Arial"/>
                <a:sym typeface="Arial"/>
              </a:defRPr>
            </a:lvl9pPr>
          </a:lstStyle>
          <a:p/>
        </p:txBody>
      </p:sp>
      <p:sp>
        <p:nvSpPr>
          <p:cNvPr id="39" name="Google Shape;39;p6"/>
          <p:cNvSpPr txBox="1"/>
          <p:nvPr>
            <p:ph idx="11" type="ftr"/>
          </p:nvPr>
        </p:nvSpPr>
        <p:spPr>
          <a:xfrm>
            <a:off x="3124200" y="4935625"/>
            <a:ext cx="2895600" cy="207875"/>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SzPts val="1400"/>
              <a:buNone/>
              <a:defRPr b="0" i="0" sz="600" u="none" cap="none" strike="noStrike">
                <a:solidFill>
                  <a:srgbClr val="FFFFFF"/>
                </a:solidFill>
                <a:latin typeface="Arial"/>
                <a:ea typeface="Arial"/>
                <a:cs typeface="Arial"/>
                <a:sym typeface="Arial"/>
              </a:defRPr>
            </a:lvl1pPr>
            <a:lvl2pPr lvl="1" marR="0" rtl="0" algn="l">
              <a:spcBef>
                <a:spcPts val="0"/>
              </a:spcBef>
              <a:spcAft>
                <a:spcPts val="0"/>
              </a:spcAft>
              <a:buSzPts val="1400"/>
              <a:buNone/>
              <a:defRPr b="0" i="0" sz="135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35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35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35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35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35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35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350" u="none" cap="none" strike="noStrike">
                <a:solidFill>
                  <a:schemeClr val="dk1"/>
                </a:solidFill>
                <a:latin typeface="Arial"/>
                <a:ea typeface="Arial"/>
                <a:cs typeface="Arial"/>
                <a:sym typeface="Arial"/>
              </a:defRPr>
            </a:lvl9pPr>
          </a:lstStyle>
          <a:p/>
        </p:txBody>
      </p:sp>
      <p:sp>
        <p:nvSpPr>
          <p:cNvPr id="40" name="Google Shape;40;p6"/>
          <p:cNvSpPr txBox="1"/>
          <p:nvPr>
            <p:ph idx="12" type="sldNum"/>
          </p:nvPr>
        </p:nvSpPr>
        <p:spPr>
          <a:xfrm>
            <a:off x="6553200" y="4935625"/>
            <a:ext cx="2133600" cy="207875"/>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buNone/>
              <a:defRPr b="0" i="0" sz="600" u="none" cap="none" strike="noStrike">
                <a:solidFill>
                  <a:schemeClr val="lt1"/>
                </a:solidFill>
                <a:latin typeface="Arial"/>
                <a:ea typeface="Arial"/>
                <a:cs typeface="Arial"/>
                <a:sym typeface="Arial"/>
              </a:defRPr>
            </a:lvl1pPr>
            <a:lvl2pPr indent="0" lvl="1" marL="0" marR="0" rtl="0" algn="r">
              <a:spcBef>
                <a:spcPts val="0"/>
              </a:spcBef>
              <a:buNone/>
              <a:defRPr b="0" i="0" sz="600" u="none" cap="none" strike="noStrike">
                <a:solidFill>
                  <a:schemeClr val="lt1"/>
                </a:solidFill>
                <a:latin typeface="Arial"/>
                <a:ea typeface="Arial"/>
                <a:cs typeface="Arial"/>
                <a:sym typeface="Arial"/>
              </a:defRPr>
            </a:lvl2pPr>
            <a:lvl3pPr indent="0" lvl="2" marL="0" marR="0" rtl="0" algn="r">
              <a:spcBef>
                <a:spcPts val="0"/>
              </a:spcBef>
              <a:buNone/>
              <a:defRPr b="0" i="0" sz="600" u="none" cap="none" strike="noStrike">
                <a:solidFill>
                  <a:schemeClr val="lt1"/>
                </a:solidFill>
                <a:latin typeface="Arial"/>
                <a:ea typeface="Arial"/>
                <a:cs typeface="Arial"/>
                <a:sym typeface="Arial"/>
              </a:defRPr>
            </a:lvl3pPr>
            <a:lvl4pPr indent="0" lvl="3" marL="0" marR="0" rtl="0" algn="r">
              <a:spcBef>
                <a:spcPts val="0"/>
              </a:spcBef>
              <a:buNone/>
              <a:defRPr b="0" i="0" sz="600" u="none" cap="none" strike="noStrike">
                <a:solidFill>
                  <a:schemeClr val="lt1"/>
                </a:solidFill>
                <a:latin typeface="Arial"/>
                <a:ea typeface="Arial"/>
                <a:cs typeface="Arial"/>
                <a:sym typeface="Arial"/>
              </a:defRPr>
            </a:lvl4pPr>
            <a:lvl5pPr indent="0" lvl="4" marL="0" marR="0" rtl="0" algn="r">
              <a:spcBef>
                <a:spcPts val="0"/>
              </a:spcBef>
              <a:buNone/>
              <a:defRPr b="0" i="0" sz="600" u="none" cap="none" strike="noStrike">
                <a:solidFill>
                  <a:schemeClr val="lt1"/>
                </a:solidFill>
                <a:latin typeface="Arial"/>
                <a:ea typeface="Arial"/>
                <a:cs typeface="Arial"/>
                <a:sym typeface="Arial"/>
              </a:defRPr>
            </a:lvl5pPr>
            <a:lvl6pPr indent="0" lvl="5" marL="0" marR="0" rtl="0" algn="r">
              <a:spcBef>
                <a:spcPts val="0"/>
              </a:spcBef>
              <a:buNone/>
              <a:defRPr b="0" i="0" sz="600" u="none" cap="none" strike="noStrike">
                <a:solidFill>
                  <a:schemeClr val="lt1"/>
                </a:solidFill>
                <a:latin typeface="Arial"/>
                <a:ea typeface="Arial"/>
                <a:cs typeface="Arial"/>
                <a:sym typeface="Arial"/>
              </a:defRPr>
            </a:lvl6pPr>
            <a:lvl7pPr indent="0" lvl="6" marL="0" marR="0" rtl="0" algn="r">
              <a:spcBef>
                <a:spcPts val="0"/>
              </a:spcBef>
              <a:buNone/>
              <a:defRPr b="0" i="0" sz="600" u="none" cap="none" strike="noStrike">
                <a:solidFill>
                  <a:schemeClr val="lt1"/>
                </a:solidFill>
                <a:latin typeface="Arial"/>
                <a:ea typeface="Arial"/>
                <a:cs typeface="Arial"/>
                <a:sym typeface="Arial"/>
              </a:defRPr>
            </a:lvl7pPr>
            <a:lvl8pPr indent="0" lvl="7" marL="0" marR="0" rtl="0" algn="r">
              <a:spcBef>
                <a:spcPts val="0"/>
              </a:spcBef>
              <a:buNone/>
              <a:defRPr b="0" i="0" sz="600" u="none" cap="none" strike="noStrike">
                <a:solidFill>
                  <a:schemeClr val="lt1"/>
                </a:solidFill>
                <a:latin typeface="Arial"/>
                <a:ea typeface="Arial"/>
                <a:cs typeface="Arial"/>
                <a:sym typeface="Arial"/>
              </a:defRPr>
            </a:lvl8pPr>
            <a:lvl9pPr indent="0" lvl="8" marL="0" marR="0" rtl="0" algn="r">
              <a:spcBef>
                <a:spcPts val="0"/>
              </a:spcBef>
              <a:buNone/>
              <a:defRPr b="0" i="0" sz="6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reamble, list two columns">
  <p:cSld name="Preamble, list two columns">
    <p:spTree>
      <p:nvGrpSpPr>
        <p:cNvPr id="41" name="Shape 41"/>
        <p:cNvGrpSpPr/>
        <p:nvPr/>
      </p:nvGrpSpPr>
      <p:grpSpPr>
        <a:xfrm>
          <a:off x="0" y="0"/>
          <a:ext cx="0" cy="0"/>
          <a:chOff x="0" y="0"/>
          <a:chExt cx="0" cy="0"/>
        </a:xfrm>
      </p:grpSpPr>
      <p:sp>
        <p:nvSpPr>
          <p:cNvPr id="42" name="Google Shape;42;p7"/>
          <p:cNvSpPr/>
          <p:nvPr/>
        </p:nvSpPr>
        <p:spPr>
          <a:xfrm>
            <a:off x="0" y="4930275"/>
            <a:ext cx="9144000" cy="213226"/>
          </a:xfrm>
          <a:prstGeom prst="rect">
            <a:avLst/>
          </a:pr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350" u="none" cap="none" strike="noStrike">
              <a:solidFill>
                <a:schemeClr val="dk1"/>
              </a:solidFill>
              <a:latin typeface="Arial"/>
              <a:ea typeface="Arial"/>
              <a:cs typeface="Arial"/>
              <a:sym typeface="Arial"/>
            </a:endParaRPr>
          </a:p>
        </p:txBody>
      </p:sp>
      <p:sp>
        <p:nvSpPr>
          <p:cNvPr id="43" name="Google Shape;43;p7"/>
          <p:cNvSpPr txBox="1"/>
          <p:nvPr>
            <p:ph type="title"/>
          </p:nvPr>
        </p:nvSpPr>
        <p:spPr>
          <a:xfrm>
            <a:off x="468890" y="614003"/>
            <a:ext cx="8217910" cy="668387"/>
          </a:xfrm>
          <a:prstGeom prst="rect">
            <a:avLst/>
          </a:prstGeom>
          <a:noFill/>
          <a:ln>
            <a:noFill/>
          </a:ln>
        </p:spPr>
        <p:txBody>
          <a:bodyPr anchorCtr="0" anchor="t" bIns="45700" lIns="91425" spcFirstLastPara="1" rIns="91425" wrap="square" tIns="45700">
            <a:noAutofit/>
          </a:bodyPr>
          <a:lstStyle>
            <a:lvl1pPr lvl="0" marR="0" rtl="0" algn="l">
              <a:lnSpc>
                <a:spcPct val="108333"/>
              </a:lnSpc>
              <a:spcBef>
                <a:spcPts val="0"/>
              </a:spcBef>
              <a:spcAft>
                <a:spcPts val="0"/>
              </a:spcAft>
              <a:buClr>
                <a:schemeClr val="dk1"/>
              </a:buClr>
              <a:buSzPts val="3600"/>
              <a:buFont typeface="Arial"/>
              <a:buNone/>
              <a:defRPr b="1" i="0" sz="36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4" name="Google Shape;44;p7"/>
          <p:cNvSpPr txBox="1"/>
          <p:nvPr>
            <p:ph idx="1" type="body"/>
          </p:nvPr>
        </p:nvSpPr>
        <p:spPr>
          <a:xfrm>
            <a:off x="468890" y="1282390"/>
            <a:ext cx="8217910" cy="348024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600"/>
              <a:buFont typeface="Arial"/>
              <a:buNone/>
              <a:defRPr b="0" i="0" sz="2600" u="none" cap="none" strike="noStrike">
                <a:solidFill>
                  <a:schemeClr val="dk1"/>
                </a:solidFill>
                <a:latin typeface="Arial"/>
                <a:ea typeface="Arial"/>
                <a:cs typeface="Arial"/>
                <a:sym typeface="Arial"/>
              </a:defRPr>
            </a:lvl1pPr>
            <a:lvl2pPr indent="-368300" lvl="1" marL="9144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Arial"/>
                <a:ea typeface="Arial"/>
                <a:cs typeface="Arial"/>
                <a:sym typeface="Arial"/>
              </a:defRPr>
            </a:lvl2pPr>
            <a:lvl3pPr indent="-342900" lvl="2" marL="1371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3pPr>
            <a:lvl4pPr indent="-330200" lvl="3" marL="1828800"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17500" lvl="4" marL="2286000" marR="0" rtl="0" algn="l">
              <a:lnSpc>
                <a:spcPct val="90000"/>
              </a:lnSpc>
              <a:spcBef>
                <a:spcPts val="5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45" name="Google Shape;45;p7"/>
          <p:cNvSpPr txBox="1"/>
          <p:nvPr>
            <p:ph idx="10" type="dt"/>
          </p:nvPr>
        </p:nvSpPr>
        <p:spPr>
          <a:xfrm>
            <a:off x="468890" y="4935625"/>
            <a:ext cx="2133600" cy="20787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600" u="none" cap="none" strike="noStrike">
                <a:solidFill>
                  <a:schemeClr val="lt1"/>
                </a:solidFill>
                <a:latin typeface="Arial"/>
                <a:ea typeface="Arial"/>
                <a:cs typeface="Arial"/>
                <a:sym typeface="Arial"/>
              </a:defRPr>
            </a:lvl1pPr>
            <a:lvl2pPr lvl="1" marR="0" rtl="0" algn="l">
              <a:spcBef>
                <a:spcPts val="0"/>
              </a:spcBef>
              <a:spcAft>
                <a:spcPts val="0"/>
              </a:spcAft>
              <a:buSzPts val="1400"/>
              <a:buNone/>
              <a:defRPr b="0" i="0" sz="135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35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35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35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35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35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35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350" u="none" cap="none" strike="noStrike">
                <a:solidFill>
                  <a:schemeClr val="dk1"/>
                </a:solidFill>
                <a:latin typeface="Arial"/>
                <a:ea typeface="Arial"/>
                <a:cs typeface="Arial"/>
                <a:sym typeface="Arial"/>
              </a:defRPr>
            </a:lvl9pPr>
          </a:lstStyle>
          <a:p/>
        </p:txBody>
      </p:sp>
      <p:sp>
        <p:nvSpPr>
          <p:cNvPr id="46" name="Google Shape;46;p7"/>
          <p:cNvSpPr txBox="1"/>
          <p:nvPr>
            <p:ph idx="11" type="ftr"/>
          </p:nvPr>
        </p:nvSpPr>
        <p:spPr>
          <a:xfrm>
            <a:off x="3124200" y="4935625"/>
            <a:ext cx="2895600" cy="207875"/>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SzPts val="1400"/>
              <a:buNone/>
              <a:defRPr b="0" i="0" sz="600" u="none" cap="none" strike="noStrike">
                <a:solidFill>
                  <a:srgbClr val="FFFFFF"/>
                </a:solidFill>
                <a:latin typeface="Arial"/>
                <a:ea typeface="Arial"/>
                <a:cs typeface="Arial"/>
                <a:sym typeface="Arial"/>
              </a:defRPr>
            </a:lvl1pPr>
            <a:lvl2pPr lvl="1" marR="0" rtl="0" algn="l">
              <a:spcBef>
                <a:spcPts val="0"/>
              </a:spcBef>
              <a:spcAft>
                <a:spcPts val="0"/>
              </a:spcAft>
              <a:buSzPts val="1400"/>
              <a:buNone/>
              <a:defRPr b="0" i="0" sz="135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35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35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35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35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35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35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350" u="none" cap="none" strike="noStrike">
                <a:solidFill>
                  <a:schemeClr val="dk1"/>
                </a:solidFill>
                <a:latin typeface="Arial"/>
                <a:ea typeface="Arial"/>
                <a:cs typeface="Arial"/>
                <a:sym typeface="Arial"/>
              </a:defRPr>
            </a:lvl9pPr>
          </a:lstStyle>
          <a:p/>
        </p:txBody>
      </p:sp>
      <p:sp>
        <p:nvSpPr>
          <p:cNvPr id="47" name="Google Shape;47;p7"/>
          <p:cNvSpPr txBox="1"/>
          <p:nvPr>
            <p:ph idx="12" type="sldNum"/>
          </p:nvPr>
        </p:nvSpPr>
        <p:spPr>
          <a:xfrm>
            <a:off x="6553200" y="4935625"/>
            <a:ext cx="2133600" cy="207875"/>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buNone/>
              <a:defRPr b="0" i="0" sz="600" u="none" cap="none" strike="noStrike">
                <a:solidFill>
                  <a:schemeClr val="lt1"/>
                </a:solidFill>
                <a:latin typeface="Arial"/>
                <a:ea typeface="Arial"/>
                <a:cs typeface="Arial"/>
                <a:sym typeface="Arial"/>
              </a:defRPr>
            </a:lvl1pPr>
            <a:lvl2pPr indent="0" lvl="1" marL="0" marR="0" rtl="0" algn="r">
              <a:spcBef>
                <a:spcPts val="0"/>
              </a:spcBef>
              <a:buNone/>
              <a:defRPr b="0" i="0" sz="600" u="none" cap="none" strike="noStrike">
                <a:solidFill>
                  <a:schemeClr val="lt1"/>
                </a:solidFill>
                <a:latin typeface="Arial"/>
                <a:ea typeface="Arial"/>
                <a:cs typeface="Arial"/>
                <a:sym typeface="Arial"/>
              </a:defRPr>
            </a:lvl2pPr>
            <a:lvl3pPr indent="0" lvl="2" marL="0" marR="0" rtl="0" algn="r">
              <a:spcBef>
                <a:spcPts val="0"/>
              </a:spcBef>
              <a:buNone/>
              <a:defRPr b="0" i="0" sz="600" u="none" cap="none" strike="noStrike">
                <a:solidFill>
                  <a:schemeClr val="lt1"/>
                </a:solidFill>
                <a:latin typeface="Arial"/>
                <a:ea typeface="Arial"/>
                <a:cs typeface="Arial"/>
                <a:sym typeface="Arial"/>
              </a:defRPr>
            </a:lvl3pPr>
            <a:lvl4pPr indent="0" lvl="3" marL="0" marR="0" rtl="0" algn="r">
              <a:spcBef>
                <a:spcPts val="0"/>
              </a:spcBef>
              <a:buNone/>
              <a:defRPr b="0" i="0" sz="600" u="none" cap="none" strike="noStrike">
                <a:solidFill>
                  <a:schemeClr val="lt1"/>
                </a:solidFill>
                <a:latin typeface="Arial"/>
                <a:ea typeface="Arial"/>
                <a:cs typeface="Arial"/>
                <a:sym typeface="Arial"/>
              </a:defRPr>
            </a:lvl4pPr>
            <a:lvl5pPr indent="0" lvl="4" marL="0" marR="0" rtl="0" algn="r">
              <a:spcBef>
                <a:spcPts val="0"/>
              </a:spcBef>
              <a:buNone/>
              <a:defRPr b="0" i="0" sz="600" u="none" cap="none" strike="noStrike">
                <a:solidFill>
                  <a:schemeClr val="lt1"/>
                </a:solidFill>
                <a:latin typeface="Arial"/>
                <a:ea typeface="Arial"/>
                <a:cs typeface="Arial"/>
                <a:sym typeface="Arial"/>
              </a:defRPr>
            </a:lvl5pPr>
            <a:lvl6pPr indent="0" lvl="5" marL="0" marR="0" rtl="0" algn="r">
              <a:spcBef>
                <a:spcPts val="0"/>
              </a:spcBef>
              <a:buNone/>
              <a:defRPr b="0" i="0" sz="600" u="none" cap="none" strike="noStrike">
                <a:solidFill>
                  <a:schemeClr val="lt1"/>
                </a:solidFill>
                <a:latin typeface="Arial"/>
                <a:ea typeface="Arial"/>
                <a:cs typeface="Arial"/>
                <a:sym typeface="Arial"/>
              </a:defRPr>
            </a:lvl6pPr>
            <a:lvl7pPr indent="0" lvl="6" marL="0" marR="0" rtl="0" algn="r">
              <a:spcBef>
                <a:spcPts val="0"/>
              </a:spcBef>
              <a:buNone/>
              <a:defRPr b="0" i="0" sz="600" u="none" cap="none" strike="noStrike">
                <a:solidFill>
                  <a:schemeClr val="lt1"/>
                </a:solidFill>
                <a:latin typeface="Arial"/>
                <a:ea typeface="Arial"/>
                <a:cs typeface="Arial"/>
                <a:sym typeface="Arial"/>
              </a:defRPr>
            </a:lvl7pPr>
            <a:lvl8pPr indent="0" lvl="7" marL="0" marR="0" rtl="0" algn="r">
              <a:spcBef>
                <a:spcPts val="0"/>
              </a:spcBef>
              <a:buNone/>
              <a:defRPr b="0" i="0" sz="600" u="none" cap="none" strike="noStrike">
                <a:solidFill>
                  <a:schemeClr val="lt1"/>
                </a:solidFill>
                <a:latin typeface="Arial"/>
                <a:ea typeface="Arial"/>
                <a:cs typeface="Arial"/>
                <a:sym typeface="Arial"/>
              </a:defRPr>
            </a:lvl8pPr>
            <a:lvl9pPr indent="0" lvl="8" marL="0" marR="0" rtl="0" algn="r">
              <a:spcBef>
                <a:spcPts val="0"/>
              </a:spcBef>
              <a:buNone/>
              <a:defRPr b="0" i="0" sz="6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extblock">
  <p:cSld name="Textblock">
    <p:spTree>
      <p:nvGrpSpPr>
        <p:cNvPr id="48" name="Shape 48"/>
        <p:cNvGrpSpPr/>
        <p:nvPr/>
      </p:nvGrpSpPr>
      <p:grpSpPr>
        <a:xfrm>
          <a:off x="0" y="0"/>
          <a:ext cx="0" cy="0"/>
          <a:chOff x="0" y="0"/>
          <a:chExt cx="0" cy="0"/>
        </a:xfrm>
      </p:grpSpPr>
      <p:sp>
        <p:nvSpPr>
          <p:cNvPr id="49" name="Google Shape;49;p8"/>
          <p:cNvSpPr/>
          <p:nvPr/>
        </p:nvSpPr>
        <p:spPr>
          <a:xfrm>
            <a:off x="0" y="4930275"/>
            <a:ext cx="9144000" cy="213226"/>
          </a:xfrm>
          <a:prstGeom prst="rect">
            <a:avLst/>
          </a:pr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350" u="none" cap="none" strike="noStrike">
              <a:solidFill>
                <a:schemeClr val="dk1"/>
              </a:solidFill>
              <a:latin typeface="Arial"/>
              <a:ea typeface="Arial"/>
              <a:cs typeface="Arial"/>
              <a:sym typeface="Arial"/>
            </a:endParaRPr>
          </a:p>
        </p:txBody>
      </p:sp>
      <p:sp>
        <p:nvSpPr>
          <p:cNvPr id="50" name="Google Shape;50;p8"/>
          <p:cNvSpPr txBox="1"/>
          <p:nvPr>
            <p:ph type="title"/>
          </p:nvPr>
        </p:nvSpPr>
        <p:spPr>
          <a:xfrm>
            <a:off x="468890" y="614003"/>
            <a:ext cx="8217910" cy="752021"/>
          </a:xfrm>
          <a:prstGeom prst="rect">
            <a:avLst/>
          </a:prstGeom>
          <a:noFill/>
          <a:ln>
            <a:noFill/>
          </a:ln>
        </p:spPr>
        <p:txBody>
          <a:bodyPr anchorCtr="0" anchor="t" bIns="45700" lIns="91425" spcFirstLastPara="1" rIns="91425" wrap="square" tIns="45700">
            <a:noAutofit/>
          </a:bodyPr>
          <a:lstStyle>
            <a:lvl1pPr lvl="0" marR="0" rtl="0" algn="l">
              <a:lnSpc>
                <a:spcPct val="108333"/>
              </a:lnSpc>
              <a:spcBef>
                <a:spcPts val="0"/>
              </a:spcBef>
              <a:spcAft>
                <a:spcPts val="0"/>
              </a:spcAft>
              <a:buClr>
                <a:schemeClr val="dk1"/>
              </a:buClr>
              <a:buSzPts val="3600"/>
              <a:buFont typeface="Arial"/>
              <a:buNone/>
              <a:defRPr b="1" i="0" sz="36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1" name="Google Shape;51;p8"/>
          <p:cNvSpPr txBox="1"/>
          <p:nvPr>
            <p:ph idx="1" type="body"/>
          </p:nvPr>
        </p:nvSpPr>
        <p:spPr>
          <a:xfrm>
            <a:off x="468890" y="1366024"/>
            <a:ext cx="8217910" cy="309322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1pPr>
            <a:lvl2pPr indent="-368300" lvl="1" marL="9144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Arial"/>
                <a:ea typeface="Arial"/>
                <a:cs typeface="Arial"/>
                <a:sym typeface="Arial"/>
              </a:defRPr>
            </a:lvl2pPr>
            <a:lvl3pPr indent="-342900" lvl="2" marL="1371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3pPr>
            <a:lvl4pPr indent="-330200" lvl="3" marL="1828800"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17500" lvl="4" marL="2286000" marR="0" rtl="0" algn="l">
              <a:lnSpc>
                <a:spcPct val="90000"/>
              </a:lnSpc>
              <a:spcBef>
                <a:spcPts val="5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52" name="Google Shape;52;p8"/>
          <p:cNvSpPr txBox="1"/>
          <p:nvPr>
            <p:ph idx="10" type="dt"/>
          </p:nvPr>
        </p:nvSpPr>
        <p:spPr>
          <a:xfrm>
            <a:off x="468890" y="4935625"/>
            <a:ext cx="2133600" cy="20787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600" u="none" cap="none" strike="noStrike">
                <a:solidFill>
                  <a:schemeClr val="lt1"/>
                </a:solidFill>
                <a:latin typeface="Arial"/>
                <a:ea typeface="Arial"/>
                <a:cs typeface="Arial"/>
                <a:sym typeface="Arial"/>
              </a:defRPr>
            </a:lvl1pPr>
            <a:lvl2pPr lvl="1" marR="0" rtl="0" algn="l">
              <a:spcBef>
                <a:spcPts val="0"/>
              </a:spcBef>
              <a:spcAft>
                <a:spcPts val="0"/>
              </a:spcAft>
              <a:buSzPts val="1400"/>
              <a:buNone/>
              <a:defRPr b="0" i="0" sz="135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35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35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35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35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35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35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350" u="none" cap="none" strike="noStrike">
                <a:solidFill>
                  <a:schemeClr val="dk1"/>
                </a:solidFill>
                <a:latin typeface="Arial"/>
                <a:ea typeface="Arial"/>
                <a:cs typeface="Arial"/>
                <a:sym typeface="Arial"/>
              </a:defRPr>
            </a:lvl9pPr>
          </a:lstStyle>
          <a:p/>
        </p:txBody>
      </p:sp>
      <p:sp>
        <p:nvSpPr>
          <p:cNvPr id="53" name="Google Shape;53;p8"/>
          <p:cNvSpPr txBox="1"/>
          <p:nvPr>
            <p:ph idx="11" type="ftr"/>
          </p:nvPr>
        </p:nvSpPr>
        <p:spPr>
          <a:xfrm>
            <a:off x="3124200" y="4935625"/>
            <a:ext cx="2895600" cy="207875"/>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SzPts val="1400"/>
              <a:buNone/>
              <a:defRPr b="0" i="0" sz="600" u="none" cap="none" strike="noStrike">
                <a:solidFill>
                  <a:srgbClr val="FFFFFF"/>
                </a:solidFill>
                <a:latin typeface="Arial"/>
                <a:ea typeface="Arial"/>
                <a:cs typeface="Arial"/>
                <a:sym typeface="Arial"/>
              </a:defRPr>
            </a:lvl1pPr>
            <a:lvl2pPr lvl="1" marR="0" rtl="0" algn="l">
              <a:spcBef>
                <a:spcPts val="0"/>
              </a:spcBef>
              <a:spcAft>
                <a:spcPts val="0"/>
              </a:spcAft>
              <a:buSzPts val="1400"/>
              <a:buNone/>
              <a:defRPr b="0" i="0" sz="135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35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35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35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35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35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35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350" u="none" cap="none" strike="noStrike">
                <a:solidFill>
                  <a:schemeClr val="dk1"/>
                </a:solidFill>
                <a:latin typeface="Arial"/>
                <a:ea typeface="Arial"/>
                <a:cs typeface="Arial"/>
                <a:sym typeface="Arial"/>
              </a:defRPr>
            </a:lvl9pPr>
          </a:lstStyle>
          <a:p/>
        </p:txBody>
      </p:sp>
      <p:sp>
        <p:nvSpPr>
          <p:cNvPr id="54" name="Google Shape;54;p8"/>
          <p:cNvSpPr txBox="1"/>
          <p:nvPr>
            <p:ph idx="12" type="sldNum"/>
          </p:nvPr>
        </p:nvSpPr>
        <p:spPr>
          <a:xfrm>
            <a:off x="6553200" y="4935625"/>
            <a:ext cx="2133600" cy="207875"/>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buNone/>
              <a:defRPr b="0" i="0" sz="600" u="none" cap="none" strike="noStrike">
                <a:solidFill>
                  <a:schemeClr val="lt1"/>
                </a:solidFill>
                <a:latin typeface="Arial"/>
                <a:ea typeface="Arial"/>
                <a:cs typeface="Arial"/>
                <a:sym typeface="Arial"/>
              </a:defRPr>
            </a:lvl1pPr>
            <a:lvl2pPr indent="0" lvl="1" marL="0" marR="0" rtl="0" algn="r">
              <a:spcBef>
                <a:spcPts val="0"/>
              </a:spcBef>
              <a:buNone/>
              <a:defRPr b="0" i="0" sz="600" u="none" cap="none" strike="noStrike">
                <a:solidFill>
                  <a:schemeClr val="lt1"/>
                </a:solidFill>
                <a:latin typeface="Arial"/>
                <a:ea typeface="Arial"/>
                <a:cs typeface="Arial"/>
                <a:sym typeface="Arial"/>
              </a:defRPr>
            </a:lvl2pPr>
            <a:lvl3pPr indent="0" lvl="2" marL="0" marR="0" rtl="0" algn="r">
              <a:spcBef>
                <a:spcPts val="0"/>
              </a:spcBef>
              <a:buNone/>
              <a:defRPr b="0" i="0" sz="600" u="none" cap="none" strike="noStrike">
                <a:solidFill>
                  <a:schemeClr val="lt1"/>
                </a:solidFill>
                <a:latin typeface="Arial"/>
                <a:ea typeface="Arial"/>
                <a:cs typeface="Arial"/>
                <a:sym typeface="Arial"/>
              </a:defRPr>
            </a:lvl3pPr>
            <a:lvl4pPr indent="0" lvl="3" marL="0" marR="0" rtl="0" algn="r">
              <a:spcBef>
                <a:spcPts val="0"/>
              </a:spcBef>
              <a:buNone/>
              <a:defRPr b="0" i="0" sz="600" u="none" cap="none" strike="noStrike">
                <a:solidFill>
                  <a:schemeClr val="lt1"/>
                </a:solidFill>
                <a:latin typeface="Arial"/>
                <a:ea typeface="Arial"/>
                <a:cs typeface="Arial"/>
                <a:sym typeface="Arial"/>
              </a:defRPr>
            </a:lvl4pPr>
            <a:lvl5pPr indent="0" lvl="4" marL="0" marR="0" rtl="0" algn="r">
              <a:spcBef>
                <a:spcPts val="0"/>
              </a:spcBef>
              <a:buNone/>
              <a:defRPr b="0" i="0" sz="600" u="none" cap="none" strike="noStrike">
                <a:solidFill>
                  <a:schemeClr val="lt1"/>
                </a:solidFill>
                <a:latin typeface="Arial"/>
                <a:ea typeface="Arial"/>
                <a:cs typeface="Arial"/>
                <a:sym typeface="Arial"/>
              </a:defRPr>
            </a:lvl5pPr>
            <a:lvl6pPr indent="0" lvl="5" marL="0" marR="0" rtl="0" algn="r">
              <a:spcBef>
                <a:spcPts val="0"/>
              </a:spcBef>
              <a:buNone/>
              <a:defRPr b="0" i="0" sz="600" u="none" cap="none" strike="noStrike">
                <a:solidFill>
                  <a:schemeClr val="lt1"/>
                </a:solidFill>
                <a:latin typeface="Arial"/>
                <a:ea typeface="Arial"/>
                <a:cs typeface="Arial"/>
                <a:sym typeface="Arial"/>
              </a:defRPr>
            </a:lvl6pPr>
            <a:lvl7pPr indent="0" lvl="6" marL="0" marR="0" rtl="0" algn="r">
              <a:spcBef>
                <a:spcPts val="0"/>
              </a:spcBef>
              <a:buNone/>
              <a:defRPr b="0" i="0" sz="600" u="none" cap="none" strike="noStrike">
                <a:solidFill>
                  <a:schemeClr val="lt1"/>
                </a:solidFill>
                <a:latin typeface="Arial"/>
                <a:ea typeface="Arial"/>
                <a:cs typeface="Arial"/>
                <a:sym typeface="Arial"/>
              </a:defRPr>
            </a:lvl7pPr>
            <a:lvl8pPr indent="0" lvl="7" marL="0" marR="0" rtl="0" algn="r">
              <a:spcBef>
                <a:spcPts val="0"/>
              </a:spcBef>
              <a:buNone/>
              <a:defRPr b="0" i="0" sz="600" u="none" cap="none" strike="noStrike">
                <a:solidFill>
                  <a:schemeClr val="lt1"/>
                </a:solidFill>
                <a:latin typeface="Arial"/>
                <a:ea typeface="Arial"/>
                <a:cs typeface="Arial"/>
                <a:sym typeface="Arial"/>
              </a:defRPr>
            </a:lvl8pPr>
            <a:lvl9pPr indent="0" lvl="8" marL="0" marR="0" rtl="0" algn="r">
              <a:spcBef>
                <a:spcPts val="0"/>
              </a:spcBef>
              <a:buNone/>
              <a:defRPr b="0" i="0" sz="6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List with image">
  <p:cSld name="List with image">
    <p:spTree>
      <p:nvGrpSpPr>
        <p:cNvPr id="55" name="Shape 55"/>
        <p:cNvGrpSpPr/>
        <p:nvPr/>
      </p:nvGrpSpPr>
      <p:grpSpPr>
        <a:xfrm>
          <a:off x="0" y="0"/>
          <a:ext cx="0" cy="0"/>
          <a:chOff x="0" y="0"/>
          <a:chExt cx="0" cy="0"/>
        </a:xfrm>
      </p:grpSpPr>
      <p:sp>
        <p:nvSpPr>
          <p:cNvPr id="56" name="Google Shape;56;p9"/>
          <p:cNvSpPr/>
          <p:nvPr>
            <p:ph idx="2" type="pic"/>
          </p:nvPr>
        </p:nvSpPr>
        <p:spPr>
          <a:xfrm>
            <a:off x="6553200" y="418169"/>
            <a:ext cx="2590800" cy="4512106"/>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Arial"/>
                <a:ea typeface="Arial"/>
                <a:cs typeface="Arial"/>
                <a:sym typeface="Arial"/>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9pPr>
          </a:lstStyle>
          <a:p/>
        </p:txBody>
      </p:sp>
      <p:sp>
        <p:nvSpPr>
          <p:cNvPr id="57" name="Google Shape;57;p9"/>
          <p:cNvSpPr/>
          <p:nvPr/>
        </p:nvSpPr>
        <p:spPr>
          <a:xfrm>
            <a:off x="0" y="4930275"/>
            <a:ext cx="9144000" cy="213226"/>
          </a:xfrm>
          <a:prstGeom prst="rect">
            <a:avLst/>
          </a:pr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350" u="none" cap="none" strike="noStrike">
              <a:solidFill>
                <a:schemeClr val="dk1"/>
              </a:solidFill>
              <a:latin typeface="Arial"/>
              <a:ea typeface="Arial"/>
              <a:cs typeface="Arial"/>
              <a:sym typeface="Arial"/>
            </a:endParaRPr>
          </a:p>
        </p:txBody>
      </p:sp>
      <p:sp>
        <p:nvSpPr>
          <p:cNvPr id="58" name="Google Shape;58;p9"/>
          <p:cNvSpPr txBox="1"/>
          <p:nvPr>
            <p:ph idx="10" type="dt"/>
          </p:nvPr>
        </p:nvSpPr>
        <p:spPr>
          <a:xfrm>
            <a:off x="468890" y="4935625"/>
            <a:ext cx="2133600" cy="20787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600" u="none" cap="none" strike="noStrike">
                <a:solidFill>
                  <a:schemeClr val="lt1"/>
                </a:solidFill>
                <a:latin typeface="Arial"/>
                <a:ea typeface="Arial"/>
                <a:cs typeface="Arial"/>
                <a:sym typeface="Arial"/>
              </a:defRPr>
            </a:lvl1pPr>
            <a:lvl2pPr lvl="1" marR="0" rtl="0" algn="l">
              <a:spcBef>
                <a:spcPts val="0"/>
              </a:spcBef>
              <a:spcAft>
                <a:spcPts val="0"/>
              </a:spcAft>
              <a:buSzPts val="1400"/>
              <a:buNone/>
              <a:defRPr b="0" i="0" sz="135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35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35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35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35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35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35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350" u="none" cap="none" strike="noStrike">
                <a:solidFill>
                  <a:schemeClr val="dk1"/>
                </a:solidFill>
                <a:latin typeface="Arial"/>
                <a:ea typeface="Arial"/>
                <a:cs typeface="Arial"/>
                <a:sym typeface="Arial"/>
              </a:defRPr>
            </a:lvl9pPr>
          </a:lstStyle>
          <a:p/>
        </p:txBody>
      </p:sp>
      <p:sp>
        <p:nvSpPr>
          <p:cNvPr id="59" name="Google Shape;59;p9"/>
          <p:cNvSpPr txBox="1"/>
          <p:nvPr>
            <p:ph idx="11" type="ftr"/>
          </p:nvPr>
        </p:nvSpPr>
        <p:spPr>
          <a:xfrm>
            <a:off x="3124200" y="4935625"/>
            <a:ext cx="2895600" cy="207875"/>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SzPts val="1400"/>
              <a:buNone/>
              <a:defRPr b="0" i="0" sz="600" u="none" cap="none" strike="noStrike">
                <a:solidFill>
                  <a:srgbClr val="FFFFFF"/>
                </a:solidFill>
                <a:latin typeface="Arial"/>
                <a:ea typeface="Arial"/>
                <a:cs typeface="Arial"/>
                <a:sym typeface="Arial"/>
              </a:defRPr>
            </a:lvl1pPr>
            <a:lvl2pPr lvl="1" marR="0" rtl="0" algn="l">
              <a:spcBef>
                <a:spcPts val="0"/>
              </a:spcBef>
              <a:spcAft>
                <a:spcPts val="0"/>
              </a:spcAft>
              <a:buSzPts val="1400"/>
              <a:buNone/>
              <a:defRPr b="0" i="0" sz="135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35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35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35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35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35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35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350" u="none" cap="none" strike="noStrike">
                <a:solidFill>
                  <a:schemeClr val="dk1"/>
                </a:solidFill>
                <a:latin typeface="Arial"/>
                <a:ea typeface="Arial"/>
                <a:cs typeface="Arial"/>
                <a:sym typeface="Arial"/>
              </a:defRPr>
            </a:lvl9pPr>
          </a:lstStyle>
          <a:p/>
        </p:txBody>
      </p:sp>
      <p:sp>
        <p:nvSpPr>
          <p:cNvPr id="60" name="Google Shape;60;p9"/>
          <p:cNvSpPr txBox="1"/>
          <p:nvPr>
            <p:ph idx="12" type="sldNum"/>
          </p:nvPr>
        </p:nvSpPr>
        <p:spPr>
          <a:xfrm>
            <a:off x="6553200" y="4935625"/>
            <a:ext cx="2133600" cy="207875"/>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buNone/>
              <a:defRPr b="0" i="0" sz="600" u="none" cap="none" strike="noStrike">
                <a:solidFill>
                  <a:schemeClr val="lt1"/>
                </a:solidFill>
                <a:latin typeface="Arial"/>
                <a:ea typeface="Arial"/>
                <a:cs typeface="Arial"/>
                <a:sym typeface="Arial"/>
              </a:defRPr>
            </a:lvl1pPr>
            <a:lvl2pPr indent="0" lvl="1" marL="0" marR="0" rtl="0" algn="r">
              <a:spcBef>
                <a:spcPts val="0"/>
              </a:spcBef>
              <a:buNone/>
              <a:defRPr b="0" i="0" sz="600" u="none" cap="none" strike="noStrike">
                <a:solidFill>
                  <a:schemeClr val="lt1"/>
                </a:solidFill>
                <a:latin typeface="Arial"/>
                <a:ea typeface="Arial"/>
                <a:cs typeface="Arial"/>
                <a:sym typeface="Arial"/>
              </a:defRPr>
            </a:lvl2pPr>
            <a:lvl3pPr indent="0" lvl="2" marL="0" marR="0" rtl="0" algn="r">
              <a:spcBef>
                <a:spcPts val="0"/>
              </a:spcBef>
              <a:buNone/>
              <a:defRPr b="0" i="0" sz="600" u="none" cap="none" strike="noStrike">
                <a:solidFill>
                  <a:schemeClr val="lt1"/>
                </a:solidFill>
                <a:latin typeface="Arial"/>
                <a:ea typeface="Arial"/>
                <a:cs typeface="Arial"/>
                <a:sym typeface="Arial"/>
              </a:defRPr>
            </a:lvl3pPr>
            <a:lvl4pPr indent="0" lvl="3" marL="0" marR="0" rtl="0" algn="r">
              <a:spcBef>
                <a:spcPts val="0"/>
              </a:spcBef>
              <a:buNone/>
              <a:defRPr b="0" i="0" sz="600" u="none" cap="none" strike="noStrike">
                <a:solidFill>
                  <a:schemeClr val="lt1"/>
                </a:solidFill>
                <a:latin typeface="Arial"/>
                <a:ea typeface="Arial"/>
                <a:cs typeface="Arial"/>
                <a:sym typeface="Arial"/>
              </a:defRPr>
            </a:lvl4pPr>
            <a:lvl5pPr indent="0" lvl="4" marL="0" marR="0" rtl="0" algn="r">
              <a:spcBef>
                <a:spcPts val="0"/>
              </a:spcBef>
              <a:buNone/>
              <a:defRPr b="0" i="0" sz="600" u="none" cap="none" strike="noStrike">
                <a:solidFill>
                  <a:schemeClr val="lt1"/>
                </a:solidFill>
                <a:latin typeface="Arial"/>
                <a:ea typeface="Arial"/>
                <a:cs typeface="Arial"/>
                <a:sym typeface="Arial"/>
              </a:defRPr>
            </a:lvl5pPr>
            <a:lvl6pPr indent="0" lvl="5" marL="0" marR="0" rtl="0" algn="r">
              <a:spcBef>
                <a:spcPts val="0"/>
              </a:spcBef>
              <a:buNone/>
              <a:defRPr b="0" i="0" sz="600" u="none" cap="none" strike="noStrike">
                <a:solidFill>
                  <a:schemeClr val="lt1"/>
                </a:solidFill>
                <a:latin typeface="Arial"/>
                <a:ea typeface="Arial"/>
                <a:cs typeface="Arial"/>
                <a:sym typeface="Arial"/>
              </a:defRPr>
            </a:lvl6pPr>
            <a:lvl7pPr indent="0" lvl="6" marL="0" marR="0" rtl="0" algn="r">
              <a:spcBef>
                <a:spcPts val="0"/>
              </a:spcBef>
              <a:buNone/>
              <a:defRPr b="0" i="0" sz="600" u="none" cap="none" strike="noStrike">
                <a:solidFill>
                  <a:schemeClr val="lt1"/>
                </a:solidFill>
                <a:latin typeface="Arial"/>
                <a:ea typeface="Arial"/>
                <a:cs typeface="Arial"/>
                <a:sym typeface="Arial"/>
              </a:defRPr>
            </a:lvl7pPr>
            <a:lvl8pPr indent="0" lvl="7" marL="0" marR="0" rtl="0" algn="r">
              <a:spcBef>
                <a:spcPts val="0"/>
              </a:spcBef>
              <a:buNone/>
              <a:defRPr b="0" i="0" sz="600" u="none" cap="none" strike="noStrike">
                <a:solidFill>
                  <a:schemeClr val="lt1"/>
                </a:solidFill>
                <a:latin typeface="Arial"/>
                <a:ea typeface="Arial"/>
                <a:cs typeface="Arial"/>
                <a:sym typeface="Arial"/>
              </a:defRPr>
            </a:lvl8pPr>
            <a:lvl9pPr indent="0" lvl="8" marL="0" marR="0" rtl="0" algn="r">
              <a:spcBef>
                <a:spcPts val="0"/>
              </a:spcBef>
              <a:buNone/>
              <a:defRPr b="0" i="0" sz="6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sv-SE"/>
              <a:t>‹#›</a:t>
            </a:fld>
            <a:endParaRPr/>
          </a:p>
        </p:txBody>
      </p:sp>
      <p:sp>
        <p:nvSpPr>
          <p:cNvPr id="61" name="Google Shape;61;p9"/>
          <p:cNvSpPr txBox="1"/>
          <p:nvPr>
            <p:ph type="title"/>
          </p:nvPr>
        </p:nvSpPr>
        <p:spPr>
          <a:xfrm>
            <a:off x="468890" y="614004"/>
            <a:ext cx="5875349" cy="913714"/>
          </a:xfrm>
          <a:prstGeom prst="rect">
            <a:avLst/>
          </a:prstGeom>
          <a:noFill/>
          <a:ln>
            <a:noFill/>
          </a:ln>
        </p:spPr>
        <p:txBody>
          <a:bodyPr anchorCtr="0" anchor="t" bIns="45700" lIns="91425" spcFirstLastPara="1" rIns="91425" wrap="square" tIns="45700">
            <a:noAutofit/>
          </a:bodyPr>
          <a:lstStyle>
            <a:lvl1pPr lvl="0" marR="0" rtl="0" algn="l">
              <a:lnSpc>
                <a:spcPct val="108333"/>
              </a:lnSpc>
              <a:spcBef>
                <a:spcPts val="0"/>
              </a:spcBef>
              <a:spcAft>
                <a:spcPts val="0"/>
              </a:spcAft>
              <a:buClr>
                <a:schemeClr val="dk1"/>
              </a:buClr>
              <a:buSzPts val="3600"/>
              <a:buFont typeface="Arial"/>
              <a:buNone/>
              <a:defRPr b="1" i="0" sz="36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2" name="Google Shape;62;p9"/>
          <p:cNvSpPr txBox="1"/>
          <p:nvPr>
            <p:ph idx="1" type="body"/>
          </p:nvPr>
        </p:nvSpPr>
        <p:spPr>
          <a:xfrm>
            <a:off x="468890" y="1709378"/>
            <a:ext cx="5875349" cy="3154853"/>
          </a:xfrm>
          <a:prstGeom prst="rect">
            <a:avLst/>
          </a:prstGeom>
          <a:noFill/>
          <a:ln>
            <a:noFill/>
          </a:ln>
        </p:spPr>
        <p:txBody>
          <a:bodyPr anchorCtr="0" anchor="t" bIns="45700" lIns="91425" spcFirstLastPara="1" rIns="91425" wrap="square" tIns="45700">
            <a:noAutofit/>
          </a:bodyPr>
          <a:lstStyle>
            <a:lvl1pPr indent="-393700" lvl="0" marL="457200" marR="0" rtl="0" algn="l">
              <a:lnSpc>
                <a:spcPct val="90000"/>
              </a:lnSpc>
              <a:spcBef>
                <a:spcPts val="1000"/>
              </a:spcBef>
              <a:spcAft>
                <a:spcPts val="0"/>
              </a:spcAft>
              <a:buClr>
                <a:schemeClr val="dk1"/>
              </a:buClr>
              <a:buSzPts val="2600"/>
              <a:buFont typeface="Arial"/>
              <a:buChar char="•"/>
              <a:defRPr b="0" i="0" sz="2600" u="none" cap="none" strike="noStrike">
                <a:solidFill>
                  <a:schemeClr val="dk1"/>
                </a:solidFill>
                <a:latin typeface="Arial"/>
                <a:ea typeface="Arial"/>
                <a:cs typeface="Arial"/>
                <a:sym typeface="Arial"/>
              </a:defRPr>
            </a:lvl1pPr>
            <a:lvl2pPr indent="-368300" lvl="1" marL="9144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Arial"/>
                <a:ea typeface="Arial"/>
                <a:cs typeface="Arial"/>
                <a:sym typeface="Arial"/>
              </a:defRPr>
            </a:lvl2pPr>
            <a:lvl3pPr indent="-342900" lvl="2" marL="1371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3pPr>
            <a:lvl4pPr indent="-330200" lvl="3" marL="1828800"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17500" lvl="4" marL="2286000" marR="0" rtl="0" algn="l">
              <a:lnSpc>
                <a:spcPct val="90000"/>
              </a:lnSpc>
              <a:spcBef>
                <a:spcPts val="5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63" name="Shape 63"/>
        <p:cNvGrpSpPr/>
        <p:nvPr/>
      </p:nvGrpSpPr>
      <p:grpSpPr>
        <a:xfrm>
          <a:off x="0" y="0"/>
          <a:ext cx="0" cy="0"/>
          <a:chOff x="0" y="0"/>
          <a:chExt cx="0" cy="0"/>
        </a:xfrm>
      </p:grpSpPr>
      <p:sp>
        <p:nvSpPr>
          <p:cNvPr id="64" name="Google Shape;64;p10"/>
          <p:cNvSpPr/>
          <p:nvPr/>
        </p:nvSpPr>
        <p:spPr>
          <a:xfrm>
            <a:off x="0" y="0"/>
            <a:ext cx="9144000" cy="1149600"/>
          </a:xfrm>
          <a:prstGeom prst="rect">
            <a:avLst/>
          </a:prstGeom>
          <a:solidFill>
            <a:srgbClr val="2388DB"/>
          </a:solid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cxnSp>
        <p:nvCxnSpPr>
          <p:cNvPr id="65" name="Google Shape;65;p10"/>
          <p:cNvCxnSpPr/>
          <p:nvPr/>
        </p:nvCxnSpPr>
        <p:spPr>
          <a:xfrm>
            <a:off x="0" y="1127875"/>
            <a:ext cx="9144000" cy="0"/>
          </a:xfrm>
          <a:prstGeom prst="straightConnector1">
            <a:avLst/>
          </a:prstGeom>
          <a:noFill/>
          <a:ln cap="flat" cmpd="sng" w="57150">
            <a:solidFill>
              <a:srgbClr val="000000">
                <a:alpha val="14900"/>
              </a:srgbClr>
            </a:solidFill>
            <a:prstDash val="solid"/>
            <a:round/>
            <a:headEnd len="sm" w="sm" type="none"/>
            <a:tailEnd len="sm" w="sm" type="none"/>
          </a:ln>
        </p:spPr>
      </p:cxnSp>
      <p:sp>
        <p:nvSpPr>
          <p:cNvPr id="66" name="Google Shape;66;p10"/>
          <p:cNvSpPr txBox="1"/>
          <p:nvPr>
            <p:ph type="title"/>
          </p:nvPr>
        </p:nvSpPr>
        <p:spPr>
          <a:xfrm>
            <a:off x="457200" y="205978"/>
            <a:ext cx="8229600" cy="8574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p:txBody>
      </p:sp>
      <p:sp>
        <p:nvSpPr>
          <p:cNvPr id="67" name="Google Shape;67;p10"/>
          <p:cNvSpPr txBox="1"/>
          <p:nvPr>
            <p:ph idx="1" type="body"/>
          </p:nvPr>
        </p:nvSpPr>
        <p:spPr>
          <a:xfrm>
            <a:off x="457200" y="1200150"/>
            <a:ext cx="8229600" cy="3725700"/>
          </a:xfrm>
          <a:prstGeom prst="rect">
            <a:avLst/>
          </a:prstGeom>
          <a:noFill/>
          <a:ln>
            <a:noFill/>
          </a:ln>
        </p:spPr>
        <p:txBody>
          <a:bodyPr anchorCtr="0" anchor="ctr" bIns="91425" lIns="91425" spcFirstLastPara="1" rIns="91425" wrap="square" tIns="91425">
            <a:noAutofit/>
          </a:bodyPr>
          <a:lstStyle>
            <a:lvl1pPr indent="-317500" lvl="0" marL="457200" rtl="0">
              <a:spcBef>
                <a:spcPts val="0"/>
              </a:spcBef>
              <a:spcAft>
                <a:spcPts val="0"/>
              </a:spcAft>
              <a:buSzPts val="14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68" name="Google Shape;68;p10"/>
          <p:cNvSpPr txBox="1"/>
          <p:nvPr>
            <p:ph idx="12" type="sldNum"/>
          </p:nvPr>
        </p:nvSpPr>
        <p:spPr>
          <a:xfrm>
            <a:off x="8556791" y="4749851"/>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bg>
      <p:bgPr>
        <a:solidFill>
          <a:schemeClr val="dk2"/>
        </a:solidFill>
      </p:bgPr>
    </p:bg>
    <p:spTree>
      <p:nvGrpSpPr>
        <p:cNvPr id="69" name="Shape 69"/>
        <p:cNvGrpSpPr/>
        <p:nvPr/>
      </p:nvGrpSpPr>
      <p:grpSpPr>
        <a:xfrm>
          <a:off x="0" y="0"/>
          <a:ext cx="0" cy="0"/>
          <a:chOff x="0" y="0"/>
          <a:chExt cx="0" cy="0"/>
        </a:xfrm>
      </p:grpSpPr>
      <p:sp>
        <p:nvSpPr>
          <p:cNvPr id="70" name="Google Shape;70;p11"/>
          <p:cNvSpPr txBox="1"/>
          <p:nvPr>
            <p:ph idx="12" type="sldNum"/>
          </p:nvPr>
        </p:nvSpPr>
        <p:spPr>
          <a:xfrm>
            <a:off x="8556791" y="4749851"/>
            <a:ext cx="548700" cy="393600"/>
          </a:xfrm>
          <a:prstGeom prst="rect">
            <a:avLst/>
          </a:prstGeom>
          <a:noFill/>
          <a:ln>
            <a:noFill/>
          </a:ln>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l">
              <a:spcBef>
                <a:spcPts val="0"/>
              </a:spcBef>
              <a:spcAft>
                <a:spcPts val="0"/>
              </a:spcAft>
              <a:buNone/>
            </a:pPr>
            <a:fld id="{00000000-1234-1234-1234-123412341234}" type="slidenum">
              <a:rPr lang="sv-SE"/>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3.png"/><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png"/><Relationship Id="rId3" Type="http://schemas.openxmlformats.org/officeDocument/2006/relationships/slideLayout" Target="../slideLayouts/slideLayout2.xml"/><Relationship Id="rId4" Type="http://schemas.openxmlformats.org/officeDocument/2006/relationships/slideLayout" Target="../slideLayouts/slideLayout3.xml"/><Relationship Id="rId11" Type="http://schemas.openxmlformats.org/officeDocument/2006/relationships/theme" Target="../theme/theme3.xml"/><Relationship Id="rId10" Type="http://schemas.openxmlformats.org/officeDocument/2006/relationships/slideLayout" Target="../slideLayouts/slideLayout9.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10.xml"/><Relationship Id="rId3"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sp>
        <p:nvSpPr>
          <p:cNvPr id="10" name="Google Shape;10;p1"/>
          <p:cNvSpPr/>
          <p:nvPr/>
        </p:nvSpPr>
        <p:spPr>
          <a:xfrm>
            <a:off x="0" y="1"/>
            <a:ext cx="9144000" cy="5143499"/>
          </a:xfrm>
          <a:prstGeom prst="rect">
            <a:avLst/>
          </a:pr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350" u="none" cap="none" strike="noStrike">
              <a:solidFill>
                <a:schemeClr val="dk1"/>
              </a:solidFill>
              <a:latin typeface="Arial"/>
              <a:ea typeface="Arial"/>
              <a:cs typeface="Arial"/>
              <a:sym typeface="Arial"/>
            </a:endParaRPr>
          </a:p>
        </p:txBody>
      </p:sp>
      <p:pic>
        <p:nvPicPr>
          <p:cNvPr id="11" name="Google Shape;11;p1"/>
          <p:cNvPicPr preferRelativeResize="0"/>
          <p:nvPr/>
        </p:nvPicPr>
        <p:blipFill rotWithShape="1">
          <a:blip r:embed="rId1">
            <a:alphaModFix/>
          </a:blip>
          <a:srcRect b="0" l="0" r="0" t="0"/>
          <a:stretch/>
        </p:blipFill>
        <p:spPr>
          <a:xfrm>
            <a:off x="103910" y="1801"/>
            <a:ext cx="9040090" cy="5141699"/>
          </a:xfrm>
          <a:prstGeom prst="rect">
            <a:avLst/>
          </a:prstGeom>
          <a:noFill/>
          <a:ln>
            <a:noFill/>
          </a:ln>
        </p:spPr>
      </p:pic>
      <p:pic>
        <p:nvPicPr>
          <p:cNvPr id="12" name="Google Shape;12;p1"/>
          <p:cNvPicPr preferRelativeResize="0"/>
          <p:nvPr/>
        </p:nvPicPr>
        <p:blipFill rotWithShape="1">
          <a:blip r:embed="rId2">
            <a:alphaModFix/>
          </a:blip>
          <a:srcRect b="0" l="0" r="0" t="0"/>
          <a:stretch/>
        </p:blipFill>
        <p:spPr>
          <a:xfrm>
            <a:off x="223592" y="286472"/>
            <a:ext cx="5924912" cy="904896"/>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1F0E4"/>
        </a:solidFill>
      </p:bgPr>
    </p:bg>
    <p:spTree>
      <p:nvGrpSpPr>
        <p:cNvPr id="16" name="Shape 16"/>
        <p:cNvGrpSpPr/>
        <p:nvPr/>
      </p:nvGrpSpPr>
      <p:grpSpPr>
        <a:xfrm>
          <a:off x="0" y="0"/>
          <a:ext cx="0" cy="0"/>
          <a:chOff x="0" y="0"/>
          <a:chExt cx="0" cy="0"/>
        </a:xfrm>
      </p:grpSpPr>
      <p:sp>
        <p:nvSpPr>
          <p:cNvPr id="17" name="Google Shape;17;p3"/>
          <p:cNvSpPr/>
          <p:nvPr/>
        </p:nvSpPr>
        <p:spPr>
          <a:xfrm>
            <a:off x="0" y="0"/>
            <a:ext cx="9144000" cy="420170"/>
          </a:xfrm>
          <a:prstGeom prst="rect">
            <a:avLst/>
          </a:pr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350" u="none" cap="none" strike="noStrike">
              <a:solidFill>
                <a:schemeClr val="dk1"/>
              </a:solidFill>
              <a:latin typeface="Arial"/>
              <a:ea typeface="Arial"/>
              <a:cs typeface="Arial"/>
              <a:sym typeface="Arial"/>
            </a:endParaRPr>
          </a:p>
        </p:txBody>
      </p:sp>
      <p:pic>
        <p:nvPicPr>
          <p:cNvPr id="18" name="Google Shape;18;p3"/>
          <p:cNvPicPr preferRelativeResize="0"/>
          <p:nvPr/>
        </p:nvPicPr>
        <p:blipFill rotWithShape="1">
          <a:blip r:embed="rId1">
            <a:alphaModFix/>
          </a:blip>
          <a:srcRect b="0" l="0" r="0" t="0"/>
          <a:stretch/>
        </p:blipFill>
        <p:spPr>
          <a:xfrm>
            <a:off x="391885" y="-70325"/>
            <a:ext cx="3846286" cy="587433"/>
          </a:xfrm>
          <a:prstGeom prst="rect">
            <a:avLst/>
          </a:prstGeom>
          <a:noFill/>
          <a:ln>
            <a:noFill/>
          </a:ln>
        </p:spPr>
      </p:pic>
      <p:pic>
        <p:nvPicPr>
          <p:cNvPr id="19" name="Google Shape;19;p3"/>
          <p:cNvPicPr preferRelativeResize="0"/>
          <p:nvPr/>
        </p:nvPicPr>
        <p:blipFill rotWithShape="1">
          <a:blip r:embed="rId2">
            <a:alphaModFix/>
          </a:blip>
          <a:srcRect b="0" l="50635" r="0" t="0"/>
          <a:stretch/>
        </p:blipFill>
        <p:spPr>
          <a:xfrm>
            <a:off x="4630056" y="5297"/>
            <a:ext cx="4513943" cy="409575"/>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71" name="Shape 71"/>
        <p:cNvGrpSpPr/>
        <p:nvPr/>
      </p:nvGrpSpPr>
      <p:grpSpPr>
        <a:xfrm>
          <a:off x="0" y="0"/>
          <a:ext cx="0" cy="0"/>
          <a:chOff x="0" y="0"/>
          <a:chExt cx="0" cy="0"/>
        </a:xfrm>
      </p:grpSpPr>
      <p:pic>
        <p:nvPicPr>
          <p:cNvPr id="72" name="Google Shape;72;p12"/>
          <p:cNvPicPr preferRelativeResize="0"/>
          <p:nvPr/>
        </p:nvPicPr>
        <p:blipFill rotWithShape="1">
          <a:blip r:embed="rId1">
            <a:alphaModFix/>
          </a:blip>
          <a:srcRect b="0" l="0" r="0" t="0"/>
          <a:stretch/>
        </p:blipFill>
        <p:spPr>
          <a:xfrm>
            <a:off x="3160752" y="661720"/>
            <a:ext cx="2802914" cy="370708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7" r:id="rId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8.jpg"/><Relationship Id="rId4" Type="http://schemas.openxmlformats.org/officeDocument/2006/relationships/image" Target="../media/image15.jpg"/><Relationship Id="rId5" Type="http://schemas.openxmlformats.org/officeDocument/2006/relationships/image" Target="../media/image10.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9.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 Id="rId3" Type="http://schemas.openxmlformats.org/officeDocument/2006/relationships/image" Target="../media/image14.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 Id="rId3" Type="http://schemas.openxmlformats.org/officeDocument/2006/relationships/image" Target="../media/image13.jp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 Id="rId3" Type="http://schemas.openxmlformats.org/officeDocument/2006/relationships/image" Target="../media/image12.jp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7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7" name="Shape 77"/>
        <p:cNvGrpSpPr/>
        <p:nvPr/>
      </p:nvGrpSpPr>
      <p:grpSpPr>
        <a:xfrm>
          <a:off x="0" y="0"/>
          <a:ext cx="0" cy="0"/>
          <a:chOff x="0" y="0"/>
          <a:chExt cx="0" cy="0"/>
        </a:xfrm>
      </p:grpSpPr>
      <p:sp>
        <p:nvSpPr>
          <p:cNvPr id="78" name="Google Shape;78;p14"/>
          <p:cNvSpPr txBox="1"/>
          <p:nvPr>
            <p:ph idx="1" type="body"/>
          </p:nvPr>
        </p:nvSpPr>
        <p:spPr>
          <a:xfrm>
            <a:off x="406439" y="1523571"/>
            <a:ext cx="6334835" cy="1164161"/>
          </a:xfrm>
          <a:prstGeom prst="rect">
            <a:avLst/>
          </a:prstGeom>
          <a:noFill/>
          <a:ln>
            <a:noFill/>
          </a:ln>
        </p:spPr>
        <p:txBody>
          <a:bodyPr anchorCtr="0" anchor="t" bIns="45700" lIns="91425" spcFirstLastPara="1" rIns="91425" wrap="square" tIns="45700">
            <a:noAutofit/>
          </a:bodyPr>
          <a:lstStyle/>
          <a:p>
            <a:pPr indent="0" lvl="0" marL="0" rtl="0" algn="l">
              <a:lnSpc>
                <a:spcPct val="80000"/>
              </a:lnSpc>
              <a:spcBef>
                <a:spcPts val="0"/>
              </a:spcBef>
              <a:spcAft>
                <a:spcPts val="0"/>
              </a:spcAft>
              <a:buClr>
                <a:schemeClr val="lt1"/>
              </a:buClr>
              <a:buSzPts val="4000"/>
              <a:buNone/>
            </a:pPr>
            <a:r>
              <a:rPr lang="sv-SE" sz="3600"/>
              <a:t>DIT092 - Introduction to Agile Development</a:t>
            </a:r>
            <a:endParaRPr sz="3600"/>
          </a:p>
        </p:txBody>
      </p:sp>
      <p:sp>
        <p:nvSpPr>
          <p:cNvPr id="79" name="Google Shape;79;p14"/>
          <p:cNvSpPr txBox="1"/>
          <p:nvPr>
            <p:ph idx="2" type="body"/>
          </p:nvPr>
        </p:nvSpPr>
        <p:spPr>
          <a:xfrm>
            <a:off x="406439" y="2734594"/>
            <a:ext cx="5005388" cy="429192"/>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1800"/>
              <a:buFont typeface="Arial"/>
              <a:buNone/>
            </a:pPr>
            <a:r>
              <a:rPr lang="sv-SE"/>
              <a:t>Gregory Gay</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1" name="Shape 141"/>
        <p:cNvGrpSpPr/>
        <p:nvPr/>
      </p:nvGrpSpPr>
      <p:grpSpPr>
        <a:xfrm>
          <a:off x="0" y="0"/>
          <a:ext cx="0" cy="0"/>
          <a:chOff x="0" y="0"/>
          <a:chExt cx="0" cy="0"/>
        </a:xfrm>
      </p:grpSpPr>
      <p:sp>
        <p:nvSpPr>
          <p:cNvPr id="142" name="Google Shape;142;p23"/>
          <p:cNvSpPr txBox="1"/>
          <p:nvPr>
            <p:ph type="title"/>
          </p:nvPr>
        </p:nvSpPr>
        <p:spPr>
          <a:xfrm>
            <a:off x="468890" y="614003"/>
            <a:ext cx="8217900" cy="6684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sv-SE"/>
              <a:t>Asking Questions</a:t>
            </a:r>
            <a:endParaRPr/>
          </a:p>
        </p:txBody>
      </p:sp>
      <p:sp>
        <p:nvSpPr>
          <p:cNvPr id="143" name="Google Shape;143;p23"/>
          <p:cNvSpPr txBox="1"/>
          <p:nvPr>
            <p:ph idx="1" type="body"/>
          </p:nvPr>
        </p:nvSpPr>
        <p:spPr>
          <a:xfrm>
            <a:off x="468890" y="1282390"/>
            <a:ext cx="8217900" cy="34803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lang="sv-SE"/>
              <a:t>Development begins by asking questions.</a:t>
            </a:r>
            <a:endParaRPr/>
          </a:p>
          <a:p>
            <a:pPr indent="-355600" lvl="0" marL="457200" rtl="0" algn="l">
              <a:spcBef>
                <a:spcPts val="1000"/>
              </a:spcBef>
              <a:spcAft>
                <a:spcPts val="0"/>
              </a:spcAft>
              <a:buSzPts val="2000"/>
              <a:buAutoNum type="arabicPeriod"/>
            </a:pPr>
            <a:r>
              <a:rPr lang="sv-SE" sz="2000"/>
              <a:t>Why is the system being developed?</a:t>
            </a:r>
            <a:endParaRPr sz="2000"/>
          </a:p>
          <a:p>
            <a:pPr indent="-355600" lvl="0" marL="457200" rtl="0" algn="l">
              <a:spcBef>
                <a:spcPts val="1000"/>
              </a:spcBef>
              <a:spcAft>
                <a:spcPts val="0"/>
              </a:spcAft>
              <a:buSzPts val="2000"/>
              <a:buAutoNum type="arabicPeriod"/>
            </a:pPr>
            <a:r>
              <a:rPr lang="sv-SE" sz="2000"/>
              <a:t>What will be done?</a:t>
            </a:r>
            <a:endParaRPr sz="2000"/>
          </a:p>
          <a:p>
            <a:pPr indent="-355600" lvl="0" marL="457200" rtl="0" algn="l">
              <a:spcBef>
                <a:spcPts val="1000"/>
              </a:spcBef>
              <a:spcAft>
                <a:spcPts val="0"/>
              </a:spcAft>
              <a:buSzPts val="2000"/>
              <a:buAutoNum type="arabicPeriod"/>
            </a:pPr>
            <a:r>
              <a:rPr lang="sv-SE" sz="2000"/>
              <a:t>When will it be accomplished?</a:t>
            </a:r>
            <a:endParaRPr sz="2000"/>
          </a:p>
          <a:p>
            <a:pPr indent="-355600" lvl="0" marL="457200" rtl="0" algn="l">
              <a:spcBef>
                <a:spcPts val="1000"/>
              </a:spcBef>
              <a:spcAft>
                <a:spcPts val="0"/>
              </a:spcAft>
              <a:buSzPts val="2000"/>
              <a:buAutoNum type="arabicPeriod"/>
            </a:pPr>
            <a:r>
              <a:rPr lang="sv-SE" sz="2000"/>
              <a:t>Who is responsible?</a:t>
            </a:r>
            <a:endParaRPr sz="2000"/>
          </a:p>
          <a:p>
            <a:pPr indent="-355600" lvl="0" marL="457200" rtl="0" algn="l">
              <a:spcBef>
                <a:spcPts val="1000"/>
              </a:spcBef>
              <a:spcAft>
                <a:spcPts val="0"/>
              </a:spcAft>
              <a:buSzPts val="2000"/>
              <a:buAutoNum type="arabicPeriod"/>
            </a:pPr>
            <a:r>
              <a:rPr lang="sv-SE" sz="2000"/>
              <a:t>Where are they located within the organization?</a:t>
            </a:r>
            <a:endParaRPr sz="2000"/>
          </a:p>
          <a:p>
            <a:pPr indent="-355600" lvl="0" marL="457200" rtl="0" algn="l">
              <a:spcBef>
                <a:spcPts val="1000"/>
              </a:spcBef>
              <a:spcAft>
                <a:spcPts val="0"/>
              </a:spcAft>
              <a:buSzPts val="2000"/>
              <a:buAutoNum type="arabicPeriod"/>
            </a:pPr>
            <a:r>
              <a:rPr lang="sv-SE" sz="2000"/>
              <a:t>How will the job be completed (technically and managerially)?</a:t>
            </a:r>
            <a:endParaRPr sz="2000"/>
          </a:p>
          <a:p>
            <a:pPr indent="-355600" lvl="0" marL="457200" rtl="0" algn="l">
              <a:spcBef>
                <a:spcPts val="1000"/>
              </a:spcBef>
              <a:spcAft>
                <a:spcPts val="0"/>
              </a:spcAft>
              <a:buSzPts val="2000"/>
              <a:buAutoNum type="arabicPeriod"/>
            </a:pPr>
            <a:r>
              <a:rPr lang="sv-SE" sz="2000"/>
              <a:t>How much of each resource is needed?</a:t>
            </a:r>
            <a:endParaRPr sz="2000"/>
          </a:p>
        </p:txBody>
      </p:sp>
      <p:sp>
        <p:nvSpPr>
          <p:cNvPr id="144" name="Google Shape;144;p23"/>
          <p:cNvSpPr txBox="1"/>
          <p:nvPr>
            <p:ph idx="12" type="sldNum"/>
          </p:nvPr>
        </p:nvSpPr>
        <p:spPr>
          <a:xfrm>
            <a:off x="6553200" y="4935625"/>
            <a:ext cx="2133600" cy="207900"/>
          </a:xfrm>
          <a:prstGeom prst="rect">
            <a:avLst/>
          </a:prstGeom>
        </p:spPr>
        <p:txBody>
          <a:bodyPr anchorCtr="0" anchor="t"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sv-SE" sz="600">
                <a:solidFill>
                  <a:schemeClr val="lt1"/>
                </a:solidFill>
              </a:rPr>
              <a:t>‹#›</a:t>
            </a:fld>
            <a:endParaRPr sz="600">
              <a:solidFill>
                <a:schemeClr val="lt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8" name="Shape 148"/>
        <p:cNvGrpSpPr/>
        <p:nvPr/>
      </p:nvGrpSpPr>
      <p:grpSpPr>
        <a:xfrm>
          <a:off x="0" y="0"/>
          <a:ext cx="0" cy="0"/>
          <a:chOff x="0" y="0"/>
          <a:chExt cx="0" cy="0"/>
        </a:xfrm>
      </p:grpSpPr>
      <p:sp>
        <p:nvSpPr>
          <p:cNvPr id="149" name="Google Shape;149;p24"/>
          <p:cNvSpPr txBox="1"/>
          <p:nvPr>
            <p:ph type="title"/>
          </p:nvPr>
        </p:nvSpPr>
        <p:spPr>
          <a:xfrm>
            <a:off x="468890" y="614003"/>
            <a:ext cx="8217900" cy="6684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sv-SE"/>
              <a:t>Risk Management</a:t>
            </a:r>
            <a:endParaRPr/>
          </a:p>
        </p:txBody>
      </p:sp>
      <p:sp>
        <p:nvSpPr>
          <p:cNvPr id="150" name="Google Shape;150;p24"/>
          <p:cNvSpPr txBox="1"/>
          <p:nvPr>
            <p:ph idx="1" type="body"/>
          </p:nvPr>
        </p:nvSpPr>
        <p:spPr>
          <a:xfrm>
            <a:off x="468890" y="1282390"/>
            <a:ext cx="8217900" cy="34803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lang="sv-SE"/>
              <a:t>The principle task of a manager is to minimize (avoid or mitigate) risk.</a:t>
            </a:r>
            <a:endParaRPr/>
          </a:p>
          <a:p>
            <a:pPr indent="-393700" lvl="0" marL="457200" rtl="0" algn="l">
              <a:spcBef>
                <a:spcPts val="1000"/>
              </a:spcBef>
              <a:spcAft>
                <a:spcPts val="0"/>
              </a:spcAft>
              <a:buSzPts val="2600"/>
              <a:buChar char="•"/>
            </a:pPr>
            <a:r>
              <a:rPr lang="sv-SE"/>
              <a:t>The “risk” in an activity is a measure of the uncertainty of the outcome of that activity.</a:t>
            </a:r>
            <a:endParaRPr/>
          </a:p>
          <a:p>
            <a:pPr indent="-368300" lvl="1" marL="914400" rtl="0" algn="l">
              <a:spcBef>
                <a:spcPts val="500"/>
              </a:spcBef>
              <a:spcAft>
                <a:spcPts val="0"/>
              </a:spcAft>
              <a:buSzPts val="2200"/>
              <a:buChar char="•"/>
            </a:pPr>
            <a:r>
              <a:rPr lang="sv-SE"/>
              <a:t>Risk is related to the amount and quality of available information.</a:t>
            </a:r>
            <a:endParaRPr/>
          </a:p>
          <a:p>
            <a:pPr indent="-368300" lvl="1" marL="914400" rtl="0" algn="l">
              <a:spcBef>
                <a:spcPts val="500"/>
              </a:spcBef>
              <a:spcAft>
                <a:spcPts val="0"/>
              </a:spcAft>
              <a:buSzPts val="2200"/>
              <a:buChar char="•"/>
            </a:pPr>
            <a:r>
              <a:rPr lang="sv-SE"/>
              <a:t>What are the risk factors? What will be their impact? How likely are they to arise?</a:t>
            </a:r>
            <a:endParaRPr/>
          </a:p>
          <a:p>
            <a:pPr indent="0" lvl="0" marL="0" rtl="0" algn="l">
              <a:spcBef>
                <a:spcPts val="1000"/>
              </a:spcBef>
              <a:spcAft>
                <a:spcPts val="0"/>
              </a:spcAft>
              <a:buNone/>
            </a:pPr>
            <a:r>
              <a:t/>
            </a:r>
            <a:endParaRPr/>
          </a:p>
          <a:p>
            <a:pPr indent="0" lvl="0" marL="0" rtl="0" algn="l">
              <a:spcBef>
                <a:spcPts val="1000"/>
              </a:spcBef>
              <a:spcAft>
                <a:spcPts val="0"/>
              </a:spcAft>
              <a:buNone/>
            </a:pPr>
            <a:r>
              <a:t/>
            </a:r>
            <a:endParaRPr/>
          </a:p>
          <a:p>
            <a:pPr indent="0" lvl="0" marL="0" rtl="0" algn="l">
              <a:spcBef>
                <a:spcPts val="1000"/>
              </a:spcBef>
              <a:spcAft>
                <a:spcPts val="0"/>
              </a:spcAft>
              <a:buNone/>
            </a:pPr>
            <a:r>
              <a:t/>
            </a:r>
            <a:endParaRPr/>
          </a:p>
        </p:txBody>
      </p:sp>
      <p:sp>
        <p:nvSpPr>
          <p:cNvPr id="151" name="Google Shape;151;p24"/>
          <p:cNvSpPr txBox="1"/>
          <p:nvPr>
            <p:ph idx="12" type="sldNum"/>
          </p:nvPr>
        </p:nvSpPr>
        <p:spPr>
          <a:xfrm>
            <a:off x="6553200" y="4935625"/>
            <a:ext cx="2133600" cy="207900"/>
          </a:xfrm>
          <a:prstGeom prst="rect">
            <a:avLst/>
          </a:prstGeom>
        </p:spPr>
        <p:txBody>
          <a:bodyPr anchorCtr="0" anchor="t"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sv-SE" sz="600">
                <a:solidFill>
                  <a:schemeClr val="lt1"/>
                </a:solidFill>
              </a:rPr>
              <a:t>‹#›</a:t>
            </a:fld>
            <a:endParaRPr sz="600">
              <a:solidFill>
                <a:schemeClr val="lt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5" name="Shape 155"/>
        <p:cNvGrpSpPr/>
        <p:nvPr/>
      </p:nvGrpSpPr>
      <p:grpSpPr>
        <a:xfrm>
          <a:off x="0" y="0"/>
          <a:ext cx="0" cy="0"/>
          <a:chOff x="0" y="0"/>
          <a:chExt cx="0" cy="0"/>
        </a:xfrm>
      </p:grpSpPr>
      <p:sp>
        <p:nvSpPr>
          <p:cNvPr id="156" name="Google Shape;156;p25"/>
          <p:cNvSpPr txBox="1"/>
          <p:nvPr>
            <p:ph type="title"/>
          </p:nvPr>
        </p:nvSpPr>
        <p:spPr>
          <a:xfrm>
            <a:off x="468890" y="614003"/>
            <a:ext cx="8217900" cy="6684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sv-SE"/>
              <a:t>Typical Engineered Systems</a:t>
            </a:r>
            <a:endParaRPr/>
          </a:p>
        </p:txBody>
      </p:sp>
      <p:sp>
        <p:nvSpPr>
          <p:cNvPr id="157" name="Google Shape;157;p25"/>
          <p:cNvSpPr txBox="1"/>
          <p:nvPr>
            <p:ph idx="1" type="body"/>
          </p:nvPr>
        </p:nvSpPr>
        <p:spPr>
          <a:xfrm>
            <a:off x="468890" y="1282390"/>
            <a:ext cx="8217900" cy="34803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b="1" lang="sv-SE"/>
              <a:t>What do these have in common?</a:t>
            </a:r>
            <a:endParaRPr sz="2800"/>
          </a:p>
        </p:txBody>
      </p:sp>
      <p:pic>
        <p:nvPicPr>
          <p:cNvPr descr="Ggb_by_night.jpg" id="158" name="Google Shape;158;p25"/>
          <p:cNvPicPr preferRelativeResize="0"/>
          <p:nvPr/>
        </p:nvPicPr>
        <p:blipFill>
          <a:blip r:embed="rId3">
            <a:alphaModFix/>
          </a:blip>
          <a:stretch>
            <a:fillRect/>
          </a:stretch>
        </p:blipFill>
        <p:spPr>
          <a:xfrm>
            <a:off x="245975" y="2297212"/>
            <a:ext cx="2376675" cy="1694044"/>
          </a:xfrm>
          <a:prstGeom prst="rect">
            <a:avLst/>
          </a:prstGeom>
          <a:noFill/>
          <a:ln>
            <a:noFill/>
          </a:ln>
        </p:spPr>
      </p:pic>
      <p:pic>
        <p:nvPicPr>
          <p:cNvPr descr="skyscraper_ii_by_andrewnelsonyay-d33n6cu.jpg" id="159" name="Google Shape;159;p25"/>
          <p:cNvPicPr preferRelativeResize="0"/>
          <p:nvPr/>
        </p:nvPicPr>
        <p:blipFill>
          <a:blip r:embed="rId4">
            <a:alphaModFix/>
          </a:blip>
          <a:stretch>
            <a:fillRect/>
          </a:stretch>
        </p:blipFill>
        <p:spPr>
          <a:xfrm>
            <a:off x="6726349" y="2192356"/>
            <a:ext cx="1422870" cy="2134305"/>
          </a:xfrm>
          <a:prstGeom prst="rect">
            <a:avLst/>
          </a:prstGeom>
          <a:noFill/>
          <a:ln>
            <a:noFill/>
          </a:ln>
        </p:spPr>
      </p:pic>
      <p:pic>
        <p:nvPicPr>
          <p:cNvPr descr="ferrari-458-italia-01.jpg" id="160" name="Google Shape;160;p25"/>
          <p:cNvPicPr preferRelativeResize="0"/>
          <p:nvPr/>
        </p:nvPicPr>
        <p:blipFill>
          <a:blip r:embed="rId5">
            <a:alphaModFix/>
          </a:blip>
          <a:stretch>
            <a:fillRect/>
          </a:stretch>
        </p:blipFill>
        <p:spPr>
          <a:xfrm>
            <a:off x="3274850" y="2706921"/>
            <a:ext cx="2705588" cy="1619736"/>
          </a:xfrm>
          <a:prstGeom prst="rect">
            <a:avLst/>
          </a:prstGeom>
          <a:noFill/>
          <a:ln>
            <a:noFill/>
          </a:ln>
        </p:spPr>
      </p:pic>
      <p:sp>
        <p:nvSpPr>
          <p:cNvPr id="161" name="Google Shape;161;p25"/>
          <p:cNvSpPr txBox="1"/>
          <p:nvPr>
            <p:ph idx="12" type="sldNum"/>
          </p:nvPr>
        </p:nvSpPr>
        <p:spPr>
          <a:xfrm>
            <a:off x="6553200" y="4935625"/>
            <a:ext cx="2133600" cy="207900"/>
          </a:xfrm>
          <a:prstGeom prst="rect">
            <a:avLst/>
          </a:prstGeom>
        </p:spPr>
        <p:txBody>
          <a:bodyPr anchorCtr="0" anchor="t"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sv-SE" sz="600">
                <a:solidFill>
                  <a:schemeClr val="lt1"/>
                </a:solidFill>
              </a:rPr>
              <a:t>‹#›</a:t>
            </a:fld>
            <a:endParaRPr sz="600">
              <a:solidFill>
                <a:schemeClr val="lt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5" name="Shape 165"/>
        <p:cNvGrpSpPr/>
        <p:nvPr/>
      </p:nvGrpSpPr>
      <p:grpSpPr>
        <a:xfrm>
          <a:off x="0" y="0"/>
          <a:ext cx="0" cy="0"/>
          <a:chOff x="0" y="0"/>
          <a:chExt cx="0" cy="0"/>
        </a:xfrm>
      </p:grpSpPr>
      <p:sp>
        <p:nvSpPr>
          <p:cNvPr id="166" name="Google Shape;166;p26"/>
          <p:cNvSpPr txBox="1"/>
          <p:nvPr>
            <p:ph type="title"/>
          </p:nvPr>
        </p:nvSpPr>
        <p:spPr>
          <a:xfrm>
            <a:off x="468890" y="614003"/>
            <a:ext cx="8217900" cy="6684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sv-SE"/>
              <a:t>Defining a Process</a:t>
            </a:r>
            <a:endParaRPr/>
          </a:p>
        </p:txBody>
      </p:sp>
      <p:sp>
        <p:nvSpPr>
          <p:cNvPr id="167" name="Google Shape;167;p26"/>
          <p:cNvSpPr txBox="1"/>
          <p:nvPr>
            <p:ph idx="1" type="body"/>
          </p:nvPr>
        </p:nvSpPr>
        <p:spPr>
          <a:xfrm>
            <a:off x="468890" y="1282390"/>
            <a:ext cx="8217900" cy="34803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b="1" lang="sv-SE"/>
              <a:t>Process:</a:t>
            </a:r>
            <a:r>
              <a:rPr lang="sv-SE"/>
              <a:t> a flow of events that describes how something works.</a:t>
            </a:r>
            <a:endParaRPr/>
          </a:p>
          <a:p>
            <a:pPr indent="-393700" lvl="0" marL="457200" rtl="0" algn="l">
              <a:spcBef>
                <a:spcPts val="1000"/>
              </a:spcBef>
              <a:spcAft>
                <a:spcPts val="0"/>
              </a:spcAft>
              <a:buSzPts val="2600"/>
              <a:buChar char="•"/>
            </a:pPr>
            <a:r>
              <a:rPr lang="sv-SE"/>
              <a:t>In our case - defines a timeline of activities required to build software. </a:t>
            </a:r>
            <a:endParaRPr/>
          </a:p>
          <a:p>
            <a:pPr indent="-393700" lvl="0" marL="457200" rtl="0" algn="l">
              <a:spcBef>
                <a:spcPts val="1000"/>
              </a:spcBef>
              <a:spcAft>
                <a:spcPts val="0"/>
              </a:spcAft>
              <a:buSzPts val="2600"/>
              <a:buChar char="•"/>
            </a:pPr>
            <a:r>
              <a:rPr lang="sv-SE"/>
              <a:t>Structures who is doing what, when, and how. </a:t>
            </a:r>
            <a:endParaRPr/>
          </a:p>
        </p:txBody>
      </p:sp>
      <p:sp>
        <p:nvSpPr>
          <p:cNvPr id="168" name="Google Shape;168;p26"/>
          <p:cNvSpPr txBox="1"/>
          <p:nvPr>
            <p:ph idx="12" type="sldNum"/>
          </p:nvPr>
        </p:nvSpPr>
        <p:spPr>
          <a:xfrm>
            <a:off x="6553200" y="4935625"/>
            <a:ext cx="2133600" cy="207900"/>
          </a:xfrm>
          <a:prstGeom prst="rect">
            <a:avLst/>
          </a:prstGeom>
        </p:spPr>
        <p:txBody>
          <a:bodyPr anchorCtr="0" anchor="t"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sv-SE" sz="600">
                <a:solidFill>
                  <a:schemeClr val="lt1"/>
                </a:solidFill>
              </a:rPr>
              <a:t>‹#›</a:t>
            </a:fld>
            <a:endParaRPr sz="600">
              <a:solidFill>
                <a:schemeClr val="lt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2" name="Shape 172"/>
        <p:cNvGrpSpPr/>
        <p:nvPr/>
      </p:nvGrpSpPr>
      <p:grpSpPr>
        <a:xfrm>
          <a:off x="0" y="0"/>
          <a:ext cx="0" cy="0"/>
          <a:chOff x="0" y="0"/>
          <a:chExt cx="0" cy="0"/>
        </a:xfrm>
      </p:grpSpPr>
      <p:sp>
        <p:nvSpPr>
          <p:cNvPr id="173" name="Google Shape;173;p27"/>
          <p:cNvSpPr txBox="1"/>
          <p:nvPr>
            <p:ph type="title"/>
          </p:nvPr>
        </p:nvSpPr>
        <p:spPr>
          <a:xfrm>
            <a:off x="468890" y="614003"/>
            <a:ext cx="8217900" cy="6684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sv-SE"/>
              <a:t>Risk Management</a:t>
            </a:r>
            <a:endParaRPr/>
          </a:p>
        </p:txBody>
      </p:sp>
      <p:sp>
        <p:nvSpPr>
          <p:cNvPr id="174" name="Google Shape;174;p27"/>
          <p:cNvSpPr txBox="1"/>
          <p:nvPr>
            <p:ph idx="1" type="body"/>
          </p:nvPr>
        </p:nvSpPr>
        <p:spPr>
          <a:xfrm>
            <a:off x="468890" y="1282390"/>
            <a:ext cx="8217900" cy="34803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lang="sv-SE"/>
              <a:t>High-risk activities cause schedule and cost overruns. </a:t>
            </a:r>
            <a:endParaRPr/>
          </a:p>
          <a:p>
            <a:pPr indent="0" lvl="0" marL="0" rtl="0" algn="l">
              <a:spcBef>
                <a:spcPts val="1000"/>
              </a:spcBef>
              <a:spcAft>
                <a:spcPts val="0"/>
              </a:spcAft>
              <a:buNone/>
            </a:pPr>
            <a:r>
              <a:t/>
            </a:r>
            <a:endParaRPr/>
          </a:p>
          <a:p>
            <a:pPr indent="0" lvl="0" marL="0" rtl="0" algn="l">
              <a:spcBef>
                <a:spcPts val="1000"/>
              </a:spcBef>
              <a:spcAft>
                <a:spcPts val="0"/>
              </a:spcAft>
              <a:buNone/>
            </a:pPr>
            <a:r>
              <a:rPr b="1" lang="sv-SE"/>
              <a:t>A visible process provides the means to track, assess, and mitigate risk.</a:t>
            </a:r>
            <a:endParaRPr b="1"/>
          </a:p>
          <a:p>
            <a:pPr indent="0" lvl="0" marL="0" rtl="0" algn="l">
              <a:spcBef>
                <a:spcPts val="1000"/>
              </a:spcBef>
              <a:spcAft>
                <a:spcPts val="0"/>
              </a:spcAft>
              <a:buNone/>
            </a:pPr>
            <a:r>
              <a:t/>
            </a:r>
            <a:endParaRPr/>
          </a:p>
          <a:p>
            <a:pPr indent="0" lvl="0" marL="0" rtl="0" algn="l">
              <a:spcBef>
                <a:spcPts val="1000"/>
              </a:spcBef>
              <a:spcAft>
                <a:spcPts val="0"/>
              </a:spcAft>
              <a:buNone/>
            </a:pPr>
            <a:r>
              <a:rPr lang="sv-SE"/>
              <a:t>Processes provide quality and predictability by removing risk.</a:t>
            </a:r>
            <a:endParaRPr/>
          </a:p>
        </p:txBody>
      </p:sp>
      <p:sp>
        <p:nvSpPr>
          <p:cNvPr id="175" name="Google Shape;175;p27"/>
          <p:cNvSpPr txBox="1"/>
          <p:nvPr>
            <p:ph idx="12" type="sldNum"/>
          </p:nvPr>
        </p:nvSpPr>
        <p:spPr>
          <a:xfrm>
            <a:off x="6553200" y="4935625"/>
            <a:ext cx="2133600" cy="207900"/>
          </a:xfrm>
          <a:prstGeom prst="rect">
            <a:avLst/>
          </a:prstGeom>
        </p:spPr>
        <p:txBody>
          <a:bodyPr anchorCtr="0" anchor="t"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sv-SE" sz="600">
                <a:solidFill>
                  <a:schemeClr val="lt1"/>
                </a:solidFill>
              </a:rPr>
              <a:t>‹#›</a:t>
            </a:fld>
            <a:endParaRPr sz="600">
              <a:solidFill>
                <a:schemeClr val="lt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9" name="Shape 179"/>
        <p:cNvGrpSpPr/>
        <p:nvPr/>
      </p:nvGrpSpPr>
      <p:grpSpPr>
        <a:xfrm>
          <a:off x="0" y="0"/>
          <a:ext cx="0" cy="0"/>
          <a:chOff x="0" y="0"/>
          <a:chExt cx="0" cy="0"/>
        </a:xfrm>
      </p:grpSpPr>
      <p:sp>
        <p:nvSpPr>
          <p:cNvPr id="180" name="Google Shape;180;p28"/>
          <p:cNvSpPr txBox="1"/>
          <p:nvPr>
            <p:ph type="title"/>
          </p:nvPr>
        </p:nvSpPr>
        <p:spPr>
          <a:xfrm>
            <a:off x="468890" y="614003"/>
            <a:ext cx="8217900" cy="6684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sv-SE"/>
              <a:t>Engineering Process Model</a:t>
            </a:r>
            <a:endParaRPr/>
          </a:p>
        </p:txBody>
      </p:sp>
      <p:sp>
        <p:nvSpPr>
          <p:cNvPr id="181" name="Google Shape;181;p28"/>
          <p:cNvSpPr txBox="1"/>
          <p:nvPr>
            <p:ph idx="1" type="body"/>
          </p:nvPr>
        </p:nvSpPr>
        <p:spPr>
          <a:xfrm>
            <a:off x="468890" y="1282390"/>
            <a:ext cx="8217900" cy="34803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b="1" lang="sv-SE"/>
              <a:t>Set of sequential, discrete phases:</a:t>
            </a:r>
            <a:endParaRPr sz="2800"/>
          </a:p>
        </p:txBody>
      </p:sp>
      <p:sp>
        <p:nvSpPr>
          <p:cNvPr id="182" name="Google Shape;182;p28"/>
          <p:cNvSpPr txBox="1"/>
          <p:nvPr>
            <p:ph idx="1" type="body"/>
          </p:nvPr>
        </p:nvSpPr>
        <p:spPr>
          <a:xfrm>
            <a:off x="459600" y="1812713"/>
            <a:ext cx="4285200" cy="2993100"/>
          </a:xfrm>
          <a:prstGeom prst="rect">
            <a:avLst/>
          </a:prstGeom>
        </p:spPr>
        <p:txBody>
          <a:bodyPr anchorCtr="0" anchor="t" bIns="45700" lIns="91425" spcFirstLastPara="1" rIns="91425" wrap="square" tIns="45700">
            <a:noAutofit/>
          </a:bodyPr>
          <a:lstStyle/>
          <a:p>
            <a:pPr indent="-393700" lvl="0" marL="457200" marR="0" rtl="0" algn="l">
              <a:lnSpc>
                <a:spcPct val="100000"/>
              </a:lnSpc>
              <a:spcBef>
                <a:spcPts val="600"/>
              </a:spcBef>
              <a:spcAft>
                <a:spcPts val="0"/>
              </a:spcAft>
              <a:buSzPts val="2600"/>
              <a:buChar char="•"/>
            </a:pPr>
            <a:r>
              <a:rPr lang="sv-SE"/>
              <a:t>Specification</a:t>
            </a:r>
            <a:endParaRPr/>
          </a:p>
          <a:p>
            <a:pPr indent="-368300" lvl="1" marL="914400" marR="0" rtl="0" algn="l">
              <a:lnSpc>
                <a:spcPct val="100000"/>
              </a:lnSpc>
              <a:spcBef>
                <a:spcPts val="0"/>
              </a:spcBef>
              <a:spcAft>
                <a:spcPts val="0"/>
              </a:spcAft>
              <a:buSzPts val="2200"/>
              <a:buChar char="•"/>
            </a:pPr>
            <a:r>
              <a:rPr lang="sv-SE"/>
              <a:t>Set out requirements and constraints.</a:t>
            </a:r>
            <a:endParaRPr/>
          </a:p>
          <a:p>
            <a:pPr indent="-393700" lvl="0" marL="457200" marR="0" rtl="0" algn="l">
              <a:lnSpc>
                <a:spcPct val="100000"/>
              </a:lnSpc>
              <a:spcBef>
                <a:spcPts val="0"/>
              </a:spcBef>
              <a:spcAft>
                <a:spcPts val="0"/>
              </a:spcAft>
              <a:buSzPts val="2600"/>
              <a:buChar char="•"/>
            </a:pPr>
            <a:r>
              <a:rPr lang="sv-SE"/>
              <a:t>Design</a:t>
            </a:r>
            <a:endParaRPr/>
          </a:p>
          <a:p>
            <a:pPr indent="-368300" lvl="1" marL="914400" marR="0" rtl="0" algn="l">
              <a:lnSpc>
                <a:spcPct val="100000"/>
              </a:lnSpc>
              <a:spcBef>
                <a:spcPts val="0"/>
              </a:spcBef>
              <a:spcAft>
                <a:spcPts val="0"/>
              </a:spcAft>
              <a:buSzPts val="2200"/>
              <a:buChar char="•"/>
            </a:pPr>
            <a:r>
              <a:rPr lang="sv-SE"/>
              <a:t>Produce a paper model of the system.</a:t>
            </a:r>
            <a:endParaRPr/>
          </a:p>
          <a:p>
            <a:pPr indent="-393700" lvl="0" marL="457200" marR="0" rtl="0" algn="l">
              <a:lnSpc>
                <a:spcPct val="100000"/>
              </a:lnSpc>
              <a:spcBef>
                <a:spcPts val="0"/>
              </a:spcBef>
              <a:spcAft>
                <a:spcPts val="0"/>
              </a:spcAft>
              <a:buSzPts val="2600"/>
              <a:buChar char="•"/>
            </a:pPr>
            <a:r>
              <a:rPr lang="sv-SE"/>
              <a:t>Manufacture</a:t>
            </a:r>
            <a:endParaRPr/>
          </a:p>
          <a:p>
            <a:pPr indent="-368300" lvl="1" marL="914400" marR="0" rtl="0" algn="l">
              <a:lnSpc>
                <a:spcPct val="100000"/>
              </a:lnSpc>
              <a:spcBef>
                <a:spcPts val="0"/>
              </a:spcBef>
              <a:spcAft>
                <a:spcPts val="0"/>
              </a:spcAft>
              <a:buSzPts val="2200"/>
              <a:buChar char="•"/>
            </a:pPr>
            <a:r>
              <a:rPr lang="sv-SE"/>
              <a:t>Build the system.</a:t>
            </a:r>
            <a:endParaRPr/>
          </a:p>
          <a:p>
            <a:pPr indent="0" lvl="0" marL="0" rtl="0" algn="l">
              <a:spcBef>
                <a:spcPts val="1000"/>
              </a:spcBef>
              <a:spcAft>
                <a:spcPts val="0"/>
              </a:spcAft>
              <a:buNone/>
            </a:pPr>
            <a:r>
              <a:t/>
            </a:r>
            <a:endParaRPr/>
          </a:p>
        </p:txBody>
      </p:sp>
      <p:sp>
        <p:nvSpPr>
          <p:cNvPr id="183" name="Google Shape;183;p28"/>
          <p:cNvSpPr txBox="1"/>
          <p:nvPr>
            <p:ph idx="1" type="body"/>
          </p:nvPr>
        </p:nvSpPr>
        <p:spPr>
          <a:xfrm>
            <a:off x="4861200" y="1812725"/>
            <a:ext cx="4031100" cy="2786700"/>
          </a:xfrm>
          <a:prstGeom prst="rect">
            <a:avLst/>
          </a:prstGeom>
        </p:spPr>
        <p:txBody>
          <a:bodyPr anchorCtr="0" anchor="t" bIns="45700" lIns="91425" spcFirstLastPara="1" rIns="91425" wrap="square" tIns="45700">
            <a:noAutofit/>
          </a:bodyPr>
          <a:lstStyle/>
          <a:p>
            <a:pPr indent="-393700" lvl="0" marL="457200" marR="0" rtl="0" algn="l">
              <a:lnSpc>
                <a:spcPct val="100000"/>
              </a:lnSpc>
              <a:spcBef>
                <a:spcPts val="600"/>
              </a:spcBef>
              <a:spcAft>
                <a:spcPts val="0"/>
              </a:spcAft>
              <a:buSzPts val="2600"/>
              <a:buChar char="•"/>
            </a:pPr>
            <a:r>
              <a:rPr lang="sv-SE"/>
              <a:t>Test</a:t>
            </a:r>
            <a:endParaRPr/>
          </a:p>
          <a:p>
            <a:pPr indent="-368300" lvl="1" marL="914400" marR="0" rtl="0" algn="l">
              <a:lnSpc>
                <a:spcPct val="100000"/>
              </a:lnSpc>
              <a:spcBef>
                <a:spcPts val="0"/>
              </a:spcBef>
              <a:spcAft>
                <a:spcPts val="0"/>
              </a:spcAft>
              <a:buSzPts val="2200"/>
              <a:buChar char="•"/>
            </a:pPr>
            <a:r>
              <a:rPr lang="sv-SE"/>
              <a:t>Check the system meets specifications.</a:t>
            </a:r>
            <a:endParaRPr/>
          </a:p>
          <a:p>
            <a:pPr indent="-393700" lvl="0" marL="457200" marR="0" rtl="0" algn="l">
              <a:lnSpc>
                <a:spcPct val="100000"/>
              </a:lnSpc>
              <a:spcBef>
                <a:spcPts val="0"/>
              </a:spcBef>
              <a:spcAft>
                <a:spcPts val="0"/>
              </a:spcAft>
              <a:buSzPts val="2600"/>
              <a:buChar char="•"/>
            </a:pPr>
            <a:r>
              <a:rPr lang="sv-SE"/>
              <a:t>Install</a:t>
            </a:r>
            <a:endParaRPr/>
          </a:p>
          <a:p>
            <a:pPr indent="-368300" lvl="1" marL="914400" marR="0" rtl="0" algn="l">
              <a:lnSpc>
                <a:spcPct val="100000"/>
              </a:lnSpc>
              <a:spcBef>
                <a:spcPts val="0"/>
              </a:spcBef>
              <a:spcAft>
                <a:spcPts val="0"/>
              </a:spcAft>
              <a:buSzPts val="2200"/>
              <a:buChar char="•"/>
            </a:pPr>
            <a:r>
              <a:rPr lang="sv-SE"/>
              <a:t>Deliver the system to the customer.</a:t>
            </a:r>
            <a:endParaRPr/>
          </a:p>
          <a:p>
            <a:pPr indent="-393700" lvl="0" marL="457200" marR="0" rtl="0" algn="l">
              <a:lnSpc>
                <a:spcPct val="100000"/>
              </a:lnSpc>
              <a:spcBef>
                <a:spcPts val="0"/>
              </a:spcBef>
              <a:spcAft>
                <a:spcPts val="0"/>
              </a:spcAft>
              <a:buSzPts val="2600"/>
              <a:buChar char="•"/>
            </a:pPr>
            <a:r>
              <a:rPr lang="sv-SE"/>
              <a:t>Maintain</a:t>
            </a:r>
            <a:endParaRPr/>
          </a:p>
          <a:p>
            <a:pPr indent="-368300" lvl="1" marL="914400" marR="0" rtl="0" algn="l">
              <a:lnSpc>
                <a:spcPct val="100000"/>
              </a:lnSpc>
              <a:spcBef>
                <a:spcPts val="0"/>
              </a:spcBef>
              <a:spcAft>
                <a:spcPts val="0"/>
              </a:spcAft>
              <a:buSzPts val="2200"/>
              <a:buChar char="•"/>
            </a:pPr>
            <a:r>
              <a:rPr lang="sv-SE"/>
              <a:t>Repair faults over time.</a:t>
            </a:r>
            <a:endParaRPr/>
          </a:p>
        </p:txBody>
      </p:sp>
      <p:sp>
        <p:nvSpPr>
          <p:cNvPr id="184" name="Google Shape;184;p28"/>
          <p:cNvSpPr txBox="1"/>
          <p:nvPr>
            <p:ph idx="12" type="sldNum"/>
          </p:nvPr>
        </p:nvSpPr>
        <p:spPr>
          <a:xfrm>
            <a:off x="6553200" y="4935625"/>
            <a:ext cx="2133600" cy="207900"/>
          </a:xfrm>
          <a:prstGeom prst="rect">
            <a:avLst/>
          </a:prstGeom>
        </p:spPr>
        <p:txBody>
          <a:bodyPr anchorCtr="0" anchor="t"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sv-SE" sz="600">
                <a:solidFill>
                  <a:schemeClr val="lt1"/>
                </a:solidFill>
              </a:rPr>
              <a:t>‹#›</a:t>
            </a:fld>
            <a:endParaRPr sz="600">
              <a:solidFill>
                <a:schemeClr val="lt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8" name="Shape 188"/>
        <p:cNvGrpSpPr/>
        <p:nvPr/>
      </p:nvGrpSpPr>
      <p:grpSpPr>
        <a:xfrm>
          <a:off x="0" y="0"/>
          <a:ext cx="0" cy="0"/>
          <a:chOff x="0" y="0"/>
          <a:chExt cx="0" cy="0"/>
        </a:xfrm>
      </p:grpSpPr>
      <p:sp>
        <p:nvSpPr>
          <p:cNvPr id="189" name="Google Shape;189;p29"/>
          <p:cNvSpPr txBox="1"/>
          <p:nvPr>
            <p:ph type="title"/>
          </p:nvPr>
        </p:nvSpPr>
        <p:spPr>
          <a:xfrm>
            <a:off x="468890" y="614003"/>
            <a:ext cx="8217900" cy="6684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sv-SE"/>
              <a:t>Software Process Models</a:t>
            </a:r>
            <a:endParaRPr/>
          </a:p>
        </p:txBody>
      </p:sp>
      <p:sp>
        <p:nvSpPr>
          <p:cNvPr id="190" name="Google Shape;190;p29"/>
          <p:cNvSpPr txBox="1"/>
          <p:nvPr>
            <p:ph idx="1" type="body"/>
          </p:nvPr>
        </p:nvSpPr>
        <p:spPr>
          <a:xfrm>
            <a:off x="468890" y="1282390"/>
            <a:ext cx="8217900" cy="34803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b="1" lang="sv-SE"/>
              <a:t>Why is software different from other products?</a:t>
            </a:r>
            <a:endParaRPr b="1"/>
          </a:p>
        </p:txBody>
      </p:sp>
      <p:sp>
        <p:nvSpPr>
          <p:cNvPr id="191" name="Google Shape;191;p29"/>
          <p:cNvSpPr txBox="1"/>
          <p:nvPr>
            <p:ph idx="1" type="body"/>
          </p:nvPr>
        </p:nvSpPr>
        <p:spPr>
          <a:xfrm>
            <a:off x="457200" y="1981350"/>
            <a:ext cx="8229600" cy="2740500"/>
          </a:xfrm>
          <a:prstGeom prst="rect">
            <a:avLst/>
          </a:prstGeom>
        </p:spPr>
        <p:txBody>
          <a:bodyPr anchorCtr="0" anchor="t" bIns="45700" lIns="91425" spcFirstLastPara="1" rIns="91425" wrap="square" tIns="45700">
            <a:noAutofit/>
          </a:bodyPr>
          <a:lstStyle/>
          <a:p>
            <a:pPr indent="-393700" lvl="0" marL="457200" rtl="0" algn="l">
              <a:spcBef>
                <a:spcPts val="1000"/>
              </a:spcBef>
              <a:spcAft>
                <a:spcPts val="0"/>
              </a:spcAft>
              <a:buSzPts val="2600"/>
              <a:buChar char="•"/>
            </a:pPr>
            <a:r>
              <a:rPr lang="sv-SE"/>
              <a:t>Specifications are often incomplete and vague (complex functionality, intangibility)</a:t>
            </a:r>
            <a:endParaRPr/>
          </a:p>
          <a:p>
            <a:pPr indent="-393700" lvl="0" marL="457200" rtl="0" algn="l">
              <a:spcBef>
                <a:spcPts val="1000"/>
              </a:spcBef>
              <a:spcAft>
                <a:spcPts val="0"/>
              </a:spcAft>
              <a:buSzPts val="2600"/>
              <a:buChar char="•"/>
            </a:pPr>
            <a:r>
              <a:rPr lang="sv-SE"/>
              <a:t>Blurred distinction between specification, design, and manufacture phases.</a:t>
            </a:r>
            <a:endParaRPr/>
          </a:p>
          <a:p>
            <a:pPr indent="-393700" lvl="0" marL="457200" rtl="0" algn="l">
              <a:spcBef>
                <a:spcPts val="1000"/>
              </a:spcBef>
              <a:spcAft>
                <a:spcPts val="0"/>
              </a:spcAft>
              <a:buSzPts val="2600"/>
              <a:buChar char="•"/>
            </a:pPr>
            <a:r>
              <a:rPr lang="sv-SE"/>
              <a:t>No physical realization of the system for testing.</a:t>
            </a:r>
            <a:endParaRPr/>
          </a:p>
          <a:p>
            <a:pPr indent="-393700" lvl="0" marL="457200" rtl="0" algn="l">
              <a:spcBef>
                <a:spcPts val="1000"/>
              </a:spcBef>
              <a:spcAft>
                <a:spcPts val="0"/>
              </a:spcAft>
              <a:buSzPts val="2600"/>
              <a:buChar char="•"/>
            </a:pPr>
            <a:r>
              <a:rPr lang="sv-SE"/>
              <a:t>Software does not wear out.</a:t>
            </a:r>
            <a:endParaRPr sz="2400"/>
          </a:p>
        </p:txBody>
      </p:sp>
      <p:sp>
        <p:nvSpPr>
          <p:cNvPr id="192" name="Google Shape;192;p29"/>
          <p:cNvSpPr txBox="1"/>
          <p:nvPr>
            <p:ph idx="12" type="sldNum"/>
          </p:nvPr>
        </p:nvSpPr>
        <p:spPr>
          <a:xfrm>
            <a:off x="6553200" y="4935625"/>
            <a:ext cx="2133600" cy="207900"/>
          </a:xfrm>
          <a:prstGeom prst="rect">
            <a:avLst/>
          </a:prstGeom>
        </p:spPr>
        <p:txBody>
          <a:bodyPr anchorCtr="0" anchor="t"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sv-SE" sz="600">
                <a:solidFill>
                  <a:schemeClr val="lt1"/>
                </a:solidFill>
              </a:rPr>
              <a:t>‹#›</a:t>
            </a:fld>
            <a:endParaRPr sz="600">
              <a:solidFill>
                <a:schemeClr val="lt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1"/>
                                        </p:tgtEl>
                                        <p:attrNameLst>
                                          <p:attrName>style.visibility</p:attrName>
                                        </p:attrNameLst>
                                      </p:cBhvr>
                                      <p:to>
                                        <p:strVal val="visible"/>
                                      </p:to>
                                    </p:set>
                                    <p:animEffect filter="fade" transition="in">
                                      <p:cBhvr>
                                        <p:cTn dur="1"/>
                                        <p:tgtEl>
                                          <p:spTgt spid="19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6" name="Shape 196"/>
        <p:cNvGrpSpPr/>
        <p:nvPr/>
      </p:nvGrpSpPr>
      <p:grpSpPr>
        <a:xfrm>
          <a:off x="0" y="0"/>
          <a:ext cx="0" cy="0"/>
          <a:chOff x="0" y="0"/>
          <a:chExt cx="0" cy="0"/>
        </a:xfrm>
      </p:grpSpPr>
      <p:sp>
        <p:nvSpPr>
          <p:cNvPr id="197" name="Google Shape;197;p30"/>
          <p:cNvSpPr txBox="1"/>
          <p:nvPr>
            <p:ph type="title"/>
          </p:nvPr>
        </p:nvSpPr>
        <p:spPr>
          <a:xfrm>
            <a:off x="468890" y="614003"/>
            <a:ext cx="8217900" cy="6684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sv-SE"/>
              <a:t>Process Characteristics</a:t>
            </a:r>
            <a:endParaRPr/>
          </a:p>
        </p:txBody>
      </p:sp>
      <p:sp>
        <p:nvSpPr>
          <p:cNvPr id="198" name="Google Shape;198;p30"/>
          <p:cNvSpPr txBox="1"/>
          <p:nvPr>
            <p:ph idx="1" type="body"/>
          </p:nvPr>
        </p:nvSpPr>
        <p:spPr>
          <a:xfrm>
            <a:off x="468890" y="1282390"/>
            <a:ext cx="8217900" cy="34803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b="1" lang="sv-SE"/>
              <a:t>What are characteristics of a good process?</a:t>
            </a:r>
            <a:endParaRPr b="1"/>
          </a:p>
          <a:p>
            <a:pPr indent="-381000" lvl="0" marL="457200" rtl="0" algn="l">
              <a:lnSpc>
                <a:spcPct val="70000"/>
              </a:lnSpc>
              <a:spcBef>
                <a:spcPts val="1000"/>
              </a:spcBef>
              <a:spcAft>
                <a:spcPts val="0"/>
              </a:spcAft>
              <a:buSzPts val="2400"/>
              <a:buChar char="•"/>
            </a:pPr>
            <a:r>
              <a:rPr lang="sv-SE" sz="2400"/>
              <a:t>Understandability</a:t>
            </a:r>
            <a:endParaRPr sz="2400"/>
          </a:p>
          <a:p>
            <a:pPr indent="-368300" lvl="1" marL="914400" rtl="0" algn="l">
              <a:lnSpc>
                <a:spcPct val="70000"/>
              </a:lnSpc>
              <a:spcBef>
                <a:spcPts val="1000"/>
              </a:spcBef>
              <a:spcAft>
                <a:spcPts val="0"/>
              </a:spcAft>
              <a:buSzPts val="2200"/>
              <a:buChar char="•"/>
            </a:pPr>
            <a:r>
              <a:rPr lang="sv-SE"/>
              <a:t>Is the process defined and understandable?</a:t>
            </a:r>
            <a:endParaRPr/>
          </a:p>
          <a:p>
            <a:pPr indent="-381000" lvl="0" marL="457200" rtl="0" algn="l">
              <a:lnSpc>
                <a:spcPct val="70000"/>
              </a:lnSpc>
              <a:spcBef>
                <a:spcPts val="1000"/>
              </a:spcBef>
              <a:spcAft>
                <a:spcPts val="0"/>
              </a:spcAft>
              <a:buSzPts val="2400"/>
              <a:buChar char="•"/>
            </a:pPr>
            <a:r>
              <a:rPr lang="sv-SE" sz="2400"/>
              <a:t>Visibility</a:t>
            </a:r>
            <a:endParaRPr sz="2400"/>
          </a:p>
          <a:p>
            <a:pPr indent="-368300" lvl="1" marL="914400" rtl="0" algn="l">
              <a:lnSpc>
                <a:spcPct val="70000"/>
              </a:lnSpc>
              <a:spcBef>
                <a:spcPts val="1000"/>
              </a:spcBef>
              <a:spcAft>
                <a:spcPts val="0"/>
              </a:spcAft>
              <a:buSzPts val="2200"/>
              <a:buChar char="•"/>
            </a:pPr>
            <a:r>
              <a:rPr lang="sv-SE"/>
              <a:t>Is the progress of the process externally visible?</a:t>
            </a:r>
            <a:endParaRPr/>
          </a:p>
          <a:p>
            <a:pPr indent="-381000" lvl="0" marL="457200" rtl="0" algn="l">
              <a:lnSpc>
                <a:spcPct val="70000"/>
              </a:lnSpc>
              <a:spcBef>
                <a:spcPts val="1000"/>
              </a:spcBef>
              <a:spcAft>
                <a:spcPts val="0"/>
              </a:spcAft>
              <a:buSzPts val="2400"/>
              <a:buChar char="•"/>
            </a:pPr>
            <a:r>
              <a:rPr lang="sv-SE" sz="2400"/>
              <a:t>Supportability</a:t>
            </a:r>
            <a:endParaRPr sz="2400"/>
          </a:p>
          <a:p>
            <a:pPr indent="-368300" lvl="1" marL="914400" rtl="0" algn="l">
              <a:lnSpc>
                <a:spcPct val="70000"/>
              </a:lnSpc>
              <a:spcBef>
                <a:spcPts val="1000"/>
              </a:spcBef>
              <a:spcAft>
                <a:spcPts val="0"/>
              </a:spcAft>
              <a:buSzPts val="2200"/>
              <a:buChar char="•"/>
            </a:pPr>
            <a:r>
              <a:rPr lang="sv-SE"/>
              <a:t>Can the process be supported by tools?</a:t>
            </a:r>
            <a:endParaRPr/>
          </a:p>
          <a:p>
            <a:pPr indent="-381000" lvl="0" marL="457200" rtl="0" algn="l">
              <a:lnSpc>
                <a:spcPct val="70000"/>
              </a:lnSpc>
              <a:spcBef>
                <a:spcPts val="1000"/>
              </a:spcBef>
              <a:spcAft>
                <a:spcPts val="0"/>
              </a:spcAft>
              <a:buSzPts val="2400"/>
              <a:buChar char="•"/>
            </a:pPr>
            <a:r>
              <a:rPr lang="sv-SE" sz="2400"/>
              <a:t>Acceptability</a:t>
            </a:r>
            <a:endParaRPr sz="2400"/>
          </a:p>
          <a:p>
            <a:pPr indent="-368300" lvl="1" marL="914400" rtl="0" algn="l">
              <a:lnSpc>
                <a:spcPct val="70000"/>
              </a:lnSpc>
              <a:spcBef>
                <a:spcPts val="1000"/>
              </a:spcBef>
              <a:spcAft>
                <a:spcPts val="0"/>
              </a:spcAft>
              <a:buSzPts val="2200"/>
              <a:buChar char="•"/>
            </a:pPr>
            <a:r>
              <a:rPr lang="sv-SE"/>
              <a:t>Is the process acceptable to those involved in it?</a:t>
            </a:r>
            <a:endParaRPr b="1"/>
          </a:p>
          <a:p>
            <a:pPr indent="0" lvl="0" marL="0" marR="0" rtl="0" algn="l">
              <a:lnSpc>
                <a:spcPct val="100000"/>
              </a:lnSpc>
              <a:spcBef>
                <a:spcPts val="600"/>
              </a:spcBef>
              <a:spcAft>
                <a:spcPts val="0"/>
              </a:spcAft>
              <a:buNone/>
            </a:pPr>
            <a:r>
              <a:t/>
            </a:r>
            <a:endParaRPr/>
          </a:p>
          <a:p>
            <a:pPr indent="0" lvl="0" marL="0" rtl="0" algn="l">
              <a:spcBef>
                <a:spcPts val="1000"/>
              </a:spcBef>
              <a:spcAft>
                <a:spcPts val="0"/>
              </a:spcAft>
              <a:buNone/>
            </a:pPr>
            <a:r>
              <a:t/>
            </a:r>
            <a:endParaRPr/>
          </a:p>
        </p:txBody>
      </p:sp>
      <p:sp>
        <p:nvSpPr>
          <p:cNvPr id="199" name="Google Shape;199;p30"/>
          <p:cNvSpPr txBox="1"/>
          <p:nvPr>
            <p:ph idx="12" type="sldNum"/>
          </p:nvPr>
        </p:nvSpPr>
        <p:spPr>
          <a:xfrm>
            <a:off x="6553200" y="4935625"/>
            <a:ext cx="2133600" cy="207900"/>
          </a:xfrm>
          <a:prstGeom prst="rect">
            <a:avLst/>
          </a:prstGeom>
        </p:spPr>
        <p:txBody>
          <a:bodyPr anchorCtr="0" anchor="t"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sv-SE" sz="600">
                <a:solidFill>
                  <a:schemeClr val="lt1"/>
                </a:solidFill>
              </a:rPr>
              <a:t>‹#›</a:t>
            </a:fld>
            <a:endParaRPr sz="600">
              <a:solidFill>
                <a:schemeClr val="lt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3" name="Shape 203"/>
        <p:cNvGrpSpPr/>
        <p:nvPr/>
      </p:nvGrpSpPr>
      <p:grpSpPr>
        <a:xfrm>
          <a:off x="0" y="0"/>
          <a:ext cx="0" cy="0"/>
          <a:chOff x="0" y="0"/>
          <a:chExt cx="0" cy="0"/>
        </a:xfrm>
      </p:grpSpPr>
      <p:sp>
        <p:nvSpPr>
          <p:cNvPr id="204" name="Google Shape;204;p31"/>
          <p:cNvSpPr txBox="1"/>
          <p:nvPr>
            <p:ph type="title"/>
          </p:nvPr>
        </p:nvSpPr>
        <p:spPr>
          <a:xfrm>
            <a:off x="468890" y="614003"/>
            <a:ext cx="8217900" cy="6684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sv-SE"/>
              <a:t>Process Characteristics</a:t>
            </a:r>
            <a:endParaRPr/>
          </a:p>
        </p:txBody>
      </p:sp>
      <p:sp>
        <p:nvSpPr>
          <p:cNvPr id="205" name="Google Shape;205;p31"/>
          <p:cNvSpPr txBox="1"/>
          <p:nvPr>
            <p:ph idx="1" type="body"/>
          </p:nvPr>
        </p:nvSpPr>
        <p:spPr>
          <a:xfrm>
            <a:off x="468890" y="1282390"/>
            <a:ext cx="8217900" cy="3480300"/>
          </a:xfrm>
          <a:prstGeom prst="rect">
            <a:avLst/>
          </a:prstGeom>
        </p:spPr>
        <p:txBody>
          <a:bodyPr anchorCtr="0" anchor="t" bIns="45700" lIns="91425" spcFirstLastPara="1" rIns="91425" wrap="square" tIns="45700">
            <a:noAutofit/>
          </a:bodyPr>
          <a:lstStyle/>
          <a:p>
            <a:pPr indent="-393700" lvl="0" marL="457200" rtl="0" algn="l">
              <a:lnSpc>
                <a:spcPct val="70000"/>
              </a:lnSpc>
              <a:spcBef>
                <a:spcPts val="1000"/>
              </a:spcBef>
              <a:spcAft>
                <a:spcPts val="0"/>
              </a:spcAft>
              <a:buSzPts val="2600"/>
              <a:buChar char="•"/>
            </a:pPr>
            <a:r>
              <a:rPr lang="sv-SE"/>
              <a:t>Reliability</a:t>
            </a:r>
            <a:endParaRPr/>
          </a:p>
          <a:p>
            <a:pPr indent="-368300" lvl="1" marL="914400" rtl="0" algn="l">
              <a:lnSpc>
                <a:spcPct val="70000"/>
              </a:lnSpc>
              <a:spcBef>
                <a:spcPts val="1000"/>
              </a:spcBef>
              <a:spcAft>
                <a:spcPts val="0"/>
              </a:spcAft>
              <a:buSzPts val="2200"/>
              <a:buChar char="•"/>
            </a:pPr>
            <a:r>
              <a:rPr lang="sv-SE"/>
              <a:t>Can we discover process errors before they result in product errors?</a:t>
            </a:r>
            <a:endParaRPr/>
          </a:p>
          <a:p>
            <a:pPr indent="-393700" lvl="0" marL="457200" rtl="0" algn="l">
              <a:lnSpc>
                <a:spcPct val="70000"/>
              </a:lnSpc>
              <a:spcBef>
                <a:spcPts val="1000"/>
              </a:spcBef>
              <a:spcAft>
                <a:spcPts val="0"/>
              </a:spcAft>
              <a:buSzPts val="2600"/>
              <a:buChar char="•"/>
            </a:pPr>
            <a:r>
              <a:rPr lang="sv-SE"/>
              <a:t>Robustness</a:t>
            </a:r>
            <a:endParaRPr/>
          </a:p>
          <a:p>
            <a:pPr indent="-368300" lvl="1" marL="914400" rtl="0" algn="l">
              <a:lnSpc>
                <a:spcPct val="70000"/>
              </a:lnSpc>
              <a:spcBef>
                <a:spcPts val="1000"/>
              </a:spcBef>
              <a:spcAft>
                <a:spcPts val="0"/>
              </a:spcAft>
              <a:buSzPts val="2200"/>
              <a:buChar char="•"/>
            </a:pPr>
            <a:r>
              <a:rPr lang="sv-SE"/>
              <a:t>Can the process continue despite unexpected problems?</a:t>
            </a:r>
            <a:endParaRPr/>
          </a:p>
          <a:p>
            <a:pPr indent="-393700" lvl="0" marL="457200" rtl="0" algn="l">
              <a:lnSpc>
                <a:spcPct val="70000"/>
              </a:lnSpc>
              <a:spcBef>
                <a:spcPts val="1000"/>
              </a:spcBef>
              <a:spcAft>
                <a:spcPts val="0"/>
              </a:spcAft>
              <a:buSzPts val="2600"/>
              <a:buChar char="•"/>
            </a:pPr>
            <a:r>
              <a:rPr lang="sv-SE"/>
              <a:t>Maintainability</a:t>
            </a:r>
            <a:endParaRPr/>
          </a:p>
          <a:p>
            <a:pPr indent="-368300" lvl="1" marL="914400" rtl="0" algn="l">
              <a:lnSpc>
                <a:spcPct val="70000"/>
              </a:lnSpc>
              <a:spcBef>
                <a:spcPts val="1000"/>
              </a:spcBef>
              <a:spcAft>
                <a:spcPts val="0"/>
              </a:spcAft>
              <a:buSzPts val="2200"/>
              <a:buChar char="•"/>
            </a:pPr>
            <a:r>
              <a:rPr lang="sv-SE"/>
              <a:t>Can the process evolve to meet organizational needs?</a:t>
            </a:r>
            <a:endParaRPr/>
          </a:p>
          <a:p>
            <a:pPr indent="-393700" lvl="0" marL="457200" rtl="0" algn="l">
              <a:lnSpc>
                <a:spcPct val="70000"/>
              </a:lnSpc>
              <a:spcBef>
                <a:spcPts val="1000"/>
              </a:spcBef>
              <a:spcAft>
                <a:spcPts val="0"/>
              </a:spcAft>
              <a:buSzPts val="2600"/>
              <a:buChar char="•"/>
            </a:pPr>
            <a:r>
              <a:rPr lang="sv-SE"/>
              <a:t>Rapidity</a:t>
            </a:r>
            <a:endParaRPr/>
          </a:p>
          <a:p>
            <a:pPr indent="-368300" lvl="1" marL="914400" rtl="0" algn="l">
              <a:lnSpc>
                <a:spcPct val="70000"/>
              </a:lnSpc>
              <a:spcBef>
                <a:spcPts val="1000"/>
              </a:spcBef>
              <a:spcAft>
                <a:spcPts val="0"/>
              </a:spcAft>
              <a:buSzPts val="2200"/>
              <a:buChar char="•"/>
            </a:pPr>
            <a:r>
              <a:rPr lang="sv-SE"/>
              <a:t>How fast can the system be produced?</a:t>
            </a:r>
            <a:endParaRPr/>
          </a:p>
        </p:txBody>
      </p:sp>
      <p:sp>
        <p:nvSpPr>
          <p:cNvPr id="206" name="Google Shape;206;p31"/>
          <p:cNvSpPr txBox="1"/>
          <p:nvPr>
            <p:ph idx="12" type="sldNum"/>
          </p:nvPr>
        </p:nvSpPr>
        <p:spPr>
          <a:xfrm>
            <a:off x="6553200" y="4935625"/>
            <a:ext cx="2133600" cy="207900"/>
          </a:xfrm>
          <a:prstGeom prst="rect">
            <a:avLst/>
          </a:prstGeom>
        </p:spPr>
        <p:txBody>
          <a:bodyPr anchorCtr="0" anchor="t"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sv-SE" sz="600">
                <a:solidFill>
                  <a:schemeClr val="lt1"/>
                </a:solidFill>
              </a:rPr>
              <a:t>‹#›</a:t>
            </a:fld>
            <a:endParaRPr sz="600">
              <a:solidFill>
                <a:schemeClr val="lt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0" name="Shape 210"/>
        <p:cNvGrpSpPr/>
        <p:nvPr/>
      </p:nvGrpSpPr>
      <p:grpSpPr>
        <a:xfrm>
          <a:off x="0" y="0"/>
          <a:ext cx="0" cy="0"/>
          <a:chOff x="0" y="0"/>
          <a:chExt cx="0" cy="0"/>
        </a:xfrm>
      </p:grpSpPr>
      <p:pic>
        <p:nvPicPr>
          <p:cNvPr descr="balancingagilityanddiscipline.png" id="211" name="Google Shape;211;p32"/>
          <p:cNvPicPr preferRelativeResize="0"/>
          <p:nvPr/>
        </p:nvPicPr>
        <p:blipFill>
          <a:blip r:embed="rId3">
            <a:alphaModFix/>
          </a:blip>
          <a:stretch>
            <a:fillRect/>
          </a:stretch>
        </p:blipFill>
        <p:spPr>
          <a:xfrm>
            <a:off x="1573325" y="1313408"/>
            <a:ext cx="5559276" cy="3459167"/>
          </a:xfrm>
          <a:prstGeom prst="rect">
            <a:avLst/>
          </a:prstGeom>
          <a:noFill/>
          <a:ln>
            <a:noFill/>
          </a:ln>
        </p:spPr>
      </p:pic>
      <p:sp>
        <p:nvSpPr>
          <p:cNvPr id="212" name="Google Shape;212;p32"/>
          <p:cNvSpPr txBox="1"/>
          <p:nvPr>
            <p:ph type="title"/>
          </p:nvPr>
        </p:nvSpPr>
        <p:spPr>
          <a:xfrm>
            <a:off x="468890" y="614003"/>
            <a:ext cx="8217900" cy="6684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sv-SE"/>
              <a:t>Considering Developmental Factors</a:t>
            </a:r>
            <a:endParaRPr/>
          </a:p>
        </p:txBody>
      </p:sp>
      <p:cxnSp>
        <p:nvCxnSpPr>
          <p:cNvPr id="213" name="Google Shape;213;p32"/>
          <p:cNvCxnSpPr/>
          <p:nvPr/>
        </p:nvCxnSpPr>
        <p:spPr>
          <a:xfrm>
            <a:off x="7838388" y="3165964"/>
            <a:ext cx="1002000" cy="839100"/>
          </a:xfrm>
          <a:prstGeom prst="straightConnector1">
            <a:avLst/>
          </a:prstGeom>
          <a:noFill/>
          <a:ln cap="flat" cmpd="sng" w="38100">
            <a:solidFill>
              <a:schemeClr val="dk2"/>
            </a:solidFill>
            <a:prstDash val="solid"/>
            <a:round/>
            <a:headEnd len="med" w="med" type="triangle"/>
            <a:tailEnd len="med" w="med" type="triangle"/>
          </a:ln>
        </p:spPr>
      </p:cxnSp>
      <p:sp>
        <p:nvSpPr>
          <p:cNvPr id="214" name="Google Shape;214;p32"/>
          <p:cNvSpPr txBox="1"/>
          <p:nvPr/>
        </p:nvSpPr>
        <p:spPr>
          <a:xfrm>
            <a:off x="7000308" y="2879533"/>
            <a:ext cx="1002000" cy="235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sv-SE"/>
              <a:t>Close to center = Adaptable</a:t>
            </a:r>
            <a:endParaRPr/>
          </a:p>
        </p:txBody>
      </p:sp>
      <p:sp>
        <p:nvSpPr>
          <p:cNvPr id="215" name="Google Shape;215;p32"/>
          <p:cNvSpPr txBox="1"/>
          <p:nvPr/>
        </p:nvSpPr>
        <p:spPr>
          <a:xfrm>
            <a:off x="7899466" y="4005067"/>
            <a:ext cx="1156800" cy="235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sv-SE"/>
              <a:t>Far from center = Plan-Driven</a:t>
            </a:r>
            <a:endParaRPr/>
          </a:p>
        </p:txBody>
      </p:sp>
      <p:sp>
        <p:nvSpPr>
          <p:cNvPr id="216" name="Google Shape;216;p32"/>
          <p:cNvSpPr/>
          <p:nvPr/>
        </p:nvSpPr>
        <p:spPr>
          <a:xfrm>
            <a:off x="3395800" y="1221675"/>
            <a:ext cx="2200200" cy="384000"/>
          </a:xfrm>
          <a:prstGeom prst="rect">
            <a:avLst/>
          </a:prstGeom>
          <a:solidFill>
            <a:schemeClr val="l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sv-SE"/>
              <a:t>Personnel </a:t>
            </a:r>
            <a:endParaRPr b="1"/>
          </a:p>
          <a:p>
            <a:pPr indent="0" lvl="0" marL="0" rtl="0" algn="l">
              <a:spcBef>
                <a:spcPts val="0"/>
              </a:spcBef>
              <a:spcAft>
                <a:spcPts val="0"/>
              </a:spcAft>
              <a:buNone/>
            </a:pPr>
            <a:r>
              <a:rPr b="1" lang="sv-SE"/>
              <a:t>(% Junior, % Senior)</a:t>
            </a:r>
            <a:endParaRPr b="1"/>
          </a:p>
        </p:txBody>
      </p:sp>
      <p:sp>
        <p:nvSpPr>
          <p:cNvPr id="217" name="Google Shape;217;p32"/>
          <p:cNvSpPr/>
          <p:nvPr/>
        </p:nvSpPr>
        <p:spPr>
          <a:xfrm>
            <a:off x="916200" y="2391650"/>
            <a:ext cx="1978800" cy="486600"/>
          </a:xfrm>
          <a:prstGeom prst="rect">
            <a:avLst/>
          </a:prstGeom>
          <a:solidFill>
            <a:schemeClr val="l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sv-SE"/>
              <a:t>Criticality</a:t>
            </a:r>
            <a:endParaRPr b="1"/>
          </a:p>
          <a:p>
            <a:pPr indent="0" lvl="0" marL="0" rtl="0" algn="l">
              <a:spcBef>
                <a:spcPts val="0"/>
              </a:spcBef>
              <a:spcAft>
                <a:spcPts val="0"/>
              </a:spcAft>
              <a:buNone/>
            </a:pPr>
            <a:r>
              <a:rPr b="1" lang="sv-SE"/>
              <a:t>(Loss due to defects)</a:t>
            </a:r>
            <a:endParaRPr b="1"/>
          </a:p>
        </p:txBody>
      </p:sp>
      <p:sp>
        <p:nvSpPr>
          <p:cNvPr id="218" name="Google Shape;218;p32"/>
          <p:cNvSpPr/>
          <p:nvPr/>
        </p:nvSpPr>
        <p:spPr>
          <a:xfrm>
            <a:off x="2022736" y="4350794"/>
            <a:ext cx="2276700" cy="413700"/>
          </a:xfrm>
          <a:prstGeom prst="rect">
            <a:avLst/>
          </a:prstGeom>
          <a:solidFill>
            <a:schemeClr val="l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sv-SE"/>
              <a:t>Team Size</a:t>
            </a:r>
            <a:endParaRPr b="1"/>
          </a:p>
          <a:p>
            <a:pPr indent="0" lvl="0" marL="0" rtl="0" algn="l">
              <a:spcBef>
                <a:spcPts val="0"/>
              </a:spcBef>
              <a:spcAft>
                <a:spcPts val="0"/>
              </a:spcAft>
              <a:buNone/>
            </a:pPr>
            <a:r>
              <a:rPr b="1" lang="sv-SE"/>
              <a:t>(Number of Personnel)</a:t>
            </a:r>
            <a:endParaRPr b="1"/>
          </a:p>
        </p:txBody>
      </p:sp>
      <p:sp>
        <p:nvSpPr>
          <p:cNvPr id="219" name="Google Shape;219;p32"/>
          <p:cNvSpPr/>
          <p:nvPr/>
        </p:nvSpPr>
        <p:spPr>
          <a:xfrm>
            <a:off x="4942049" y="4350794"/>
            <a:ext cx="1978800" cy="413700"/>
          </a:xfrm>
          <a:prstGeom prst="rect">
            <a:avLst/>
          </a:prstGeom>
          <a:solidFill>
            <a:schemeClr val="l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sv-SE"/>
              <a:t>Culture</a:t>
            </a:r>
            <a:endParaRPr b="1"/>
          </a:p>
          <a:p>
            <a:pPr indent="0" lvl="0" marL="0" rtl="0" algn="l">
              <a:spcBef>
                <a:spcPts val="0"/>
              </a:spcBef>
              <a:spcAft>
                <a:spcPts val="0"/>
              </a:spcAft>
              <a:buNone/>
            </a:pPr>
            <a:r>
              <a:rPr b="1" lang="sv-SE"/>
              <a:t>(% Thrive on Chaos)</a:t>
            </a:r>
            <a:endParaRPr b="1"/>
          </a:p>
        </p:txBody>
      </p:sp>
      <p:sp>
        <p:nvSpPr>
          <p:cNvPr id="220" name="Google Shape;220;p32"/>
          <p:cNvSpPr/>
          <p:nvPr/>
        </p:nvSpPr>
        <p:spPr>
          <a:xfrm>
            <a:off x="5940975" y="2305200"/>
            <a:ext cx="2133600" cy="533100"/>
          </a:xfrm>
          <a:prstGeom prst="rect">
            <a:avLst/>
          </a:prstGeom>
          <a:solidFill>
            <a:schemeClr val="l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sv-SE"/>
              <a:t>Requirements Change</a:t>
            </a:r>
            <a:endParaRPr b="1"/>
          </a:p>
          <a:p>
            <a:pPr indent="0" lvl="0" marL="0" rtl="0" algn="l">
              <a:spcBef>
                <a:spcPts val="0"/>
              </a:spcBef>
              <a:spcAft>
                <a:spcPts val="0"/>
              </a:spcAft>
              <a:buNone/>
            </a:pPr>
            <a:r>
              <a:rPr b="1" lang="sv-SE"/>
              <a:t>(% per month)</a:t>
            </a:r>
            <a:endParaRPr b="1"/>
          </a:p>
        </p:txBody>
      </p:sp>
      <p:sp>
        <p:nvSpPr>
          <p:cNvPr id="221" name="Google Shape;221;p32"/>
          <p:cNvSpPr/>
          <p:nvPr/>
        </p:nvSpPr>
        <p:spPr>
          <a:xfrm>
            <a:off x="4137925" y="2879526"/>
            <a:ext cx="557700" cy="486600"/>
          </a:xfrm>
          <a:prstGeom prst="pentagon">
            <a:avLst>
              <a:gd fmla="val 105146" name="hf"/>
              <a:gd fmla="val 110557" name="vf"/>
            </a:avLst>
          </a:prstGeom>
          <a:noFill/>
          <a:ln cap="flat" cmpd="sng" w="76200">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32"/>
          <p:cNvSpPr/>
          <p:nvPr/>
        </p:nvSpPr>
        <p:spPr>
          <a:xfrm>
            <a:off x="2895007" y="3215948"/>
            <a:ext cx="1230300" cy="235200"/>
          </a:xfrm>
          <a:prstGeom prst="rect">
            <a:avLst/>
          </a:prstGeom>
          <a:solidFill>
            <a:srgbClr val="FFFFFF"/>
          </a:solidFill>
          <a:ln cap="flat" cmpd="sng" w="76200">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sv-SE">
                <a:solidFill>
                  <a:srgbClr val="980000"/>
                </a:solidFill>
              </a:rPr>
              <a:t>Code &amp; Fix</a:t>
            </a:r>
            <a:endParaRPr b="1">
              <a:solidFill>
                <a:srgbClr val="980000"/>
              </a:solidFill>
            </a:endParaRPr>
          </a:p>
        </p:txBody>
      </p:sp>
      <p:sp>
        <p:nvSpPr>
          <p:cNvPr id="223" name="Google Shape;223;p32"/>
          <p:cNvSpPr txBox="1"/>
          <p:nvPr>
            <p:ph idx="12" type="sldNum"/>
          </p:nvPr>
        </p:nvSpPr>
        <p:spPr>
          <a:xfrm>
            <a:off x="6553200" y="4935625"/>
            <a:ext cx="2133600" cy="207900"/>
          </a:xfrm>
          <a:prstGeom prst="rect">
            <a:avLst/>
          </a:prstGeom>
        </p:spPr>
        <p:txBody>
          <a:bodyPr anchorCtr="0" anchor="t"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sv-SE"/>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11"/>
                                        </p:tgtEl>
                                        <p:attrNameLst>
                                          <p:attrName>style.visibility</p:attrName>
                                        </p:attrNameLst>
                                      </p:cBhvr>
                                      <p:to>
                                        <p:strVal val="visible"/>
                                      </p:to>
                                    </p:set>
                                    <p:animEffect filter="fade" transition="in">
                                      <p:cBhvr>
                                        <p:cTn dur="1"/>
                                        <p:tgtEl>
                                          <p:spTgt spid="211"/>
                                        </p:tgtEl>
                                      </p:cBhvr>
                                    </p:animEffect>
                                  </p:childTnLst>
                                </p:cTn>
                              </p:par>
                              <p:par>
                                <p:cTn fill="hold" nodeType="withEffect" presetClass="entr" presetID="10" presetSubtype="0">
                                  <p:stCondLst>
                                    <p:cond delay="0"/>
                                  </p:stCondLst>
                                  <p:childTnLst>
                                    <p:set>
                                      <p:cBhvr>
                                        <p:cTn dur="1" fill="hold">
                                          <p:stCondLst>
                                            <p:cond delay="0"/>
                                          </p:stCondLst>
                                        </p:cTn>
                                        <p:tgtEl>
                                          <p:spTgt spid="213"/>
                                        </p:tgtEl>
                                        <p:attrNameLst>
                                          <p:attrName>style.visibility</p:attrName>
                                        </p:attrNameLst>
                                      </p:cBhvr>
                                      <p:to>
                                        <p:strVal val="visible"/>
                                      </p:to>
                                    </p:set>
                                    <p:animEffect filter="fade" transition="in">
                                      <p:cBhvr>
                                        <p:cTn dur="1"/>
                                        <p:tgtEl>
                                          <p:spTgt spid="213"/>
                                        </p:tgtEl>
                                      </p:cBhvr>
                                    </p:animEffect>
                                  </p:childTnLst>
                                </p:cTn>
                              </p:par>
                              <p:par>
                                <p:cTn fill="hold" nodeType="withEffect" presetClass="entr" presetID="10" presetSubtype="0">
                                  <p:stCondLst>
                                    <p:cond delay="0"/>
                                  </p:stCondLst>
                                  <p:childTnLst>
                                    <p:set>
                                      <p:cBhvr>
                                        <p:cTn dur="1" fill="hold">
                                          <p:stCondLst>
                                            <p:cond delay="0"/>
                                          </p:stCondLst>
                                        </p:cTn>
                                        <p:tgtEl>
                                          <p:spTgt spid="214"/>
                                        </p:tgtEl>
                                        <p:attrNameLst>
                                          <p:attrName>style.visibility</p:attrName>
                                        </p:attrNameLst>
                                      </p:cBhvr>
                                      <p:to>
                                        <p:strVal val="visible"/>
                                      </p:to>
                                    </p:set>
                                    <p:animEffect filter="fade" transition="in">
                                      <p:cBhvr>
                                        <p:cTn dur="1"/>
                                        <p:tgtEl>
                                          <p:spTgt spid="214"/>
                                        </p:tgtEl>
                                      </p:cBhvr>
                                    </p:animEffect>
                                  </p:childTnLst>
                                </p:cTn>
                              </p:par>
                              <p:par>
                                <p:cTn fill="hold" nodeType="withEffect" presetClass="entr" presetID="10" presetSubtype="0">
                                  <p:stCondLst>
                                    <p:cond delay="0"/>
                                  </p:stCondLst>
                                  <p:childTnLst>
                                    <p:set>
                                      <p:cBhvr>
                                        <p:cTn dur="1" fill="hold">
                                          <p:stCondLst>
                                            <p:cond delay="0"/>
                                          </p:stCondLst>
                                        </p:cTn>
                                        <p:tgtEl>
                                          <p:spTgt spid="215"/>
                                        </p:tgtEl>
                                        <p:attrNameLst>
                                          <p:attrName>style.visibility</p:attrName>
                                        </p:attrNameLst>
                                      </p:cBhvr>
                                      <p:to>
                                        <p:strVal val="visible"/>
                                      </p:to>
                                    </p:set>
                                    <p:animEffect filter="fade" transition="in">
                                      <p:cBhvr>
                                        <p:cTn dur="1"/>
                                        <p:tgtEl>
                                          <p:spTgt spid="215"/>
                                        </p:tgtEl>
                                      </p:cBhvr>
                                    </p:animEffect>
                                  </p:childTnLst>
                                </p:cTn>
                              </p:par>
                              <p:par>
                                <p:cTn fill="hold" nodeType="withEffect" presetClass="entr" presetID="10" presetSubtype="0">
                                  <p:stCondLst>
                                    <p:cond delay="0"/>
                                  </p:stCondLst>
                                  <p:childTnLst>
                                    <p:set>
                                      <p:cBhvr>
                                        <p:cTn dur="1" fill="hold">
                                          <p:stCondLst>
                                            <p:cond delay="0"/>
                                          </p:stCondLst>
                                        </p:cTn>
                                        <p:tgtEl>
                                          <p:spTgt spid="216"/>
                                        </p:tgtEl>
                                        <p:attrNameLst>
                                          <p:attrName>style.visibility</p:attrName>
                                        </p:attrNameLst>
                                      </p:cBhvr>
                                      <p:to>
                                        <p:strVal val="visible"/>
                                      </p:to>
                                    </p:set>
                                    <p:animEffect filter="fade" transition="in">
                                      <p:cBhvr>
                                        <p:cTn dur="1"/>
                                        <p:tgtEl>
                                          <p:spTgt spid="216"/>
                                        </p:tgtEl>
                                      </p:cBhvr>
                                    </p:animEffect>
                                  </p:childTnLst>
                                </p:cTn>
                              </p:par>
                              <p:par>
                                <p:cTn fill="hold" nodeType="withEffect" presetClass="entr" presetID="10" presetSubtype="0">
                                  <p:stCondLst>
                                    <p:cond delay="0"/>
                                  </p:stCondLst>
                                  <p:childTnLst>
                                    <p:set>
                                      <p:cBhvr>
                                        <p:cTn dur="1" fill="hold">
                                          <p:stCondLst>
                                            <p:cond delay="0"/>
                                          </p:stCondLst>
                                        </p:cTn>
                                        <p:tgtEl>
                                          <p:spTgt spid="217"/>
                                        </p:tgtEl>
                                        <p:attrNameLst>
                                          <p:attrName>style.visibility</p:attrName>
                                        </p:attrNameLst>
                                      </p:cBhvr>
                                      <p:to>
                                        <p:strVal val="visible"/>
                                      </p:to>
                                    </p:set>
                                    <p:animEffect filter="fade" transition="in">
                                      <p:cBhvr>
                                        <p:cTn dur="1"/>
                                        <p:tgtEl>
                                          <p:spTgt spid="217"/>
                                        </p:tgtEl>
                                      </p:cBhvr>
                                    </p:animEffect>
                                  </p:childTnLst>
                                </p:cTn>
                              </p:par>
                              <p:par>
                                <p:cTn fill="hold" nodeType="withEffect" presetClass="entr" presetID="10" presetSubtype="0">
                                  <p:stCondLst>
                                    <p:cond delay="0"/>
                                  </p:stCondLst>
                                  <p:childTnLst>
                                    <p:set>
                                      <p:cBhvr>
                                        <p:cTn dur="1" fill="hold">
                                          <p:stCondLst>
                                            <p:cond delay="0"/>
                                          </p:stCondLst>
                                        </p:cTn>
                                        <p:tgtEl>
                                          <p:spTgt spid="218"/>
                                        </p:tgtEl>
                                        <p:attrNameLst>
                                          <p:attrName>style.visibility</p:attrName>
                                        </p:attrNameLst>
                                      </p:cBhvr>
                                      <p:to>
                                        <p:strVal val="visible"/>
                                      </p:to>
                                    </p:set>
                                    <p:animEffect filter="fade" transition="in">
                                      <p:cBhvr>
                                        <p:cTn dur="1"/>
                                        <p:tgtEl>
                                          <p:spTgt spid="218"/>
                                        </p:tgtEl>
                                      </p:cBhvr>
                                    </p:animEffect>
                                  </p:childTnLst>
                                </p:cTn>
                              </p:par>
                              <p:par>
                                <p:cTn fill="hold" nodeType="withEffect" presetClass="entr" presetID="10" presetSubtype="0">
                                  <p:stCondLst>
                                    <p:cond delay="0"/>
                                  </p:stCondLst>
                                  <p:childTnLst>
                                    <p:set>
                                      <p:cBhvr>
                                        <p:cTn dur="1" fill="hold">
                                          <p:stCondLst>
                                            <p:cond delay="0"/>
                                          </p:stCondLst>
                                        </p:cTn>
                                        <p:tgtEl>
                                          <p:spTgt spid="219"/>
                                        </p:tgtEl>
                                        <p:attrNameLst>
                                          <p:attrName>style.visibility</p:attrName>
                                        </p:attrNameLst>
                                      </p:cBhvr>
                                      <p:to>
                                        <p:strVal val="visible"/>
                                      </p:to>
                                    </p:set>
                                    <p:animEffect filter="fade" transition="in">
                                      <p:cBhvr>
                                        <p:cTn dur="1"/>
                                        <p:tgtEl>
                                          <p:spTgt spid="219"/>
                                        </p:tgtEl>
                                      </p:cBhvr>
                                    </p:animEffect>
                                  </p:childTnLst>
                                </p:cTn>
                              </p:par>
                              <p:par>
                                <p:cTn fill="hold" nodeType="withEffect" presetClass="entr" presetID="10" presetSubtype="0">
                                  <p:stCondLst>
                                    <p:cond delay="0"/>
                                  </p:stCondLst>
                                  <p:childTnLst>
                                    <p:set>
                                      <p:cBhvr>
                                        <p:cTn dur="1" fill="hold">
                                          <p:stCondLst>
                                            <p:cond delay="0"/>
                                          </p:stCondLst>
                                        </p:cTn>
                                        <p:tgtEl>
                                          <p:spTgt spid="220"/>
                                        </p:tgtEl>
                                        <p:attrNameLst>
                                          <p:attrName>style.visibility</p:attrName>
                                        </p:attrNameLst>
                                      </p:cBhvr>
                                      <p:to>
                                        <p:strVal val="visible"/>
                                      </p:to>
                                    </p:set>
                                    <p:animEffect filter="fade" transition="in">
                                      <p:cBhvr>
                                        <p:cTn dur="1"/>
                                        <p:tgtEl>
                                          <p:spTgt spid="22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2"/>
                                        </p:tgtEl>
                                        <p:attrNameLst>
                                          <p:attrName>style.visibility</p:attrName>
                                        </p:attrNameLst>
                                      </p:cBhvr>
                                      <p:to>
                                        <p:strVal val="visible"/>
                                      </p:to>
                                    </p:set>
                                    <p:animEffect filter="fade" transition="in">
                                      <p:cBhvr>
                                        <p:cTn dur="1"/>
                                        <p:tgtEl>
                                          <p:spTgt spid="222"/>
                                        </p:tgtEl>
                                      </p:cBhvr>
                                    </p:animEffect>
                                  </p:childTnLst>
                                </p:cTn>
                              </p:par>
                              <p:par>
                                <p:cTn fill="hold" nodeType="withEffect" presetClass="entr" presetID="10" presetSubtype="0">
                                  <p:stCondLst>
                                    <p:cond delay="0"/>
                                  </p:stCondLst>
                                  <p:childTnLst>
                                    <p:set>
                                      <p:cBhvr>
                                        <p:cTn dur="1" fill="hold">
                                          <p:stCondLst>
                                            <p:cond delay="0"/>
                                          </p:stCondLst>
                                        </p:cTn>
                                        <p:tgtEl>
                                          <p:spTgt spid="221"/>
                                        </p:tgtEl>
                                        <p:attrNameLst>
                                          <p:attrName>style.visibility</p:attrName>
                                        </p:attrNameLst>
                                      </p:cBhvr>
                                      <p:to>
                                        <p:strVal val="visible"/>
                                      </p:to>
                                    </p:set>
                                    <p:animEffect filter="fade" transition="in">
                                      <p:cBhvr>
                                        <p:cTn dur="1"/>
                                        <p:tgtEl>
                                          <p:spTgt spid="22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3" name="Shape 83"/>
        <p:cNvGrpSpPr/>
        <p:nvPr/>
      </p:nvGrpSpPr>
      <p:grpSpPr>
        <a:xfrm>
          <a:off x="0" y="0"/>
          <a:ext cx="0" cy="0"/>
          <a:chOff x="0" y="0"/>
          <a:chExt cx="0" cy="0"/>
        </a:xfrm>
      </p:grpSpPr>
      <p:sp>
        <p:nvSpPr>
          <p:cNvPr id="84" name="Google Shape;84;p15"/>
          <p:cNvSpPr txBox="1"/>
          <p:nvPr>
            <p:ph type="title"/>
          </p:nvPr>
        </p:nvSpPr>
        <p:spPr>
          <a:xfrm>
            <a:off x="468890" y="614003"/>
            <a:ext cx="8217900" cy="6684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sv-SE"/>
              <a:t>Today’s Goals</a:t>
            </a:r>
            <a:endParaRPr/>
          </a:p>
        </p:txBody>
      </p:sp>
      <p:sp>
        <p:nvSpPr>
          <p:cNvPr id="85" name="Google Shape;85;p15"/>
          <p:cNvSpPr txBox="1"/>
          <p:nvPr>
            <p:ph idx="1" type="body"/>
          </p:nvPr>
        </p:nvSpPr>
        <p:spPr>
          <a:xfrm>
            <a:off x="468890" y="1282390"/>
            <a:ext cx="8217900" cy="3480300"/>
          </a:xfrm>
          <a:prstGeom prst="rect">
            <a:avLst/>
          </a:prstGeom>
        </p:spPr>
        <p:txBody>
          <a:bodyPr anchorCtr="0" anchor="t" bIns="45700" lIns="91425" spcFirstLastPara="1" rIns="91425" wrap="square" tIns="45700">
            <a:noAutofit/>
          </a:bodyPr>
          <a:lstStyle/>
          <a:p>
            <a:pPr indent="-393700" lvl="0" marL="457200" rtl="0" algn="l">
              <a:spcBef>
                <a:spcPts val="1000"/>
              </a:spcBef>
              <a:spcAft>
                <a:spcPts val="0"/>
              </a:spcAft>
              <a:buSzPts val="2600"/>
              <a:buChar char="•"/>
            </a:pPr>
            <a:r>
              <a:rPr lang="sv-SE"/>
              <a:t>Understand risk factors in software development.</a:t>
            </a:r>
            <a:endParaRPr/>
          </a:p>
          <a:p>
            <a:pPr indent="-393700" lvl="0" marL="457200" rtl="0" algn="l">
              <a:spcBef>
                <a:spcPts val="1000"/>
              </a:spcBef>
              <a:spcAft>
                <a:spcPts val="0"/>
              </a:spcAft>
              <a:buSzPts val="2600"/>
              <a:buChar char="•"/>
            </a:pPr>
            <a:r>
              <a:rPr lang="sv-SE"/>
              <a:t>Introduce software development processes</a:t>
            </a:r>
            <a:endParaRPr/>
          </a:p>
          <a:p>
            <a:pPr indent="-368300" lvl="1" marL="914400" rtl="0" algn="l">
              <a:spcBef>
                <a:spcPts val="500"/>
              </a:spcBef>
              <a:spcAft>
                <a:spcPts val="0"/>
              </a:spcAft>
              <a:buSzPts val="2200"/>
              <a:buChar char="•"/>
            </a:pPr>
            <a:r>
              <a:rPr lang="sv-SE"/>
              <a:t>Processes and process models</a:t>
            </a:r>
            <a:endParaRPr/>
          </a:p>
          <a:p>
            <a:pPr indent="-368300" lvl="1" marL="914400" rtl="0" algn="l">
              <a:spcBef>
                <a:spcPts val="500"/>
              </a:spcBef>
              <a:spcAft>
                <a:spcPts val="0"/>
              </a:spcAft>
              <a:buSzPts val="2200"/>
              <a:buChar char="•"/>
            </a:pPr>
            <a:r>
              <a:rPr lang="sv-SE"/>
              <a:t>Choosing a process</a:t>
            </a:r>
            <a:endParaRPr/>
          </a:p>
          <a:p>
            <a:pPr indent="-342900" lvl="2" marL="1371600" rtl="0" algn="l">
              <a:spcBef>
                <a:spcPts val="500"/>
              </a:spcBef>
              <a:spcAft>
                <a:spcPts val="0"/>
              </a:spcAft>
              <a:buSzPts val="1800"/>
              <a:buChar char="•"/>
            </a:pPr>
            <a:r>
              <a:rPr lang="sv-SE"/>
              <a:t>AKA: planning and risk management</a:t>
            </a:r>
            <a:endParaRPr/>
          </a:p>
          <a:p>
            <a:pPr indent="-368300" lvl="1" marL="914400" rtl="0" algn="l">
              <a:spcBef>
                <a:spcPts val="500"/>
              </a:spcBef>
              <a:spcAft>
                <a:spcPts val="0"/>
              </a:spcAft>
              <a:buSzPts val="2200"/>
              <a:buChar char="•"/>
            </a:pPr>
            <a:r>
              <a:rPr lang="sv-SE"/>
              <a:t>Waterfall Model</a:t>
            </a:r>
            <a:endParaRPr/>
          </a:p>
          <a:p>
            <a:pPr indent="-368300" lvl="1" marL="914400" rtl="0" algn="l">
              <a:spcBef>
                <a:spcPts val="500"/>
              </a:spcBef>
              <a:spcAft>
                <a:spcPts val="0"/>
              </a:spcAft>
              <a:buSzPts val="2200"/>
              <a:buChar char="•"/>
            </a:pPr>
            <a:r>
              <a:rPr lang="sv-SE"/>
              <a:t>Agile Model</a:t>
            </a:r>
            <a:endParaRPr/>
          </a:p>
          <a:p>
            <a:pPr indent="-393700" lvl="0" marL="457200" rtl="0" algn="l">
              <a:spcBef>
                <a:spcPts val="1000"/>
              </a:spcBef>
              <a:spcAft>
                <a:spcPts val="0"/>
              </a:spcAft>
              <a:buSzPts val="2600"/>
              <a:buChar char="•"/>
            </a:pPr>
            <a:r>
              <a:rPr lang="sv-SE"/>
              <a:t>Cost estimation (planning poker)</a:t>
            </a:r>
            <a:endParaRPr/>
          </a:p>
          <a:p>
            <a:pPr indent="0" lvl="0" marL="0" rtl="0" algn="l">
              <a:spcBef>
                <a:spcPts val="1000"/>
              </a:spcBef>
              <a:spcAft>
                <a:spcPts val="0"/>
              </a:spcAft>
              <a:buNone/>
            </a:pPr>
            <a:r>
              <a:t/>
            </a:r>
            <a:endParaRPr/>
          </a:p>
        </p:txBody>
      </p:sp>
      <p:sp>
        <p:nvSpPr>
          <p:cNvPr id="86" name="Google Shape;86;p15"/>
          <p:cNvSpPr txBox="1"/>
          <p:nvPr>
            <p:ph idx="12" type="sldNum"/>
          </p:nvPr>
        </p:nvSpPr>
        <p:spPr>
          <a:xfrm>
            <a:off x="6553200" y="4935625"/>
            <a:ext cx="2133600" cy="207900"/>
          </a:xfrm>
          <a:prstGeom prst="rect">
            <a:avLst/>
          </a:prstGeom>
        </p:spPr>
        <p:txBody>
          <a:bodyPr anchorCtr="0" anchor="t"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sv-SE" sz="600">
                <a:solidFill>
                  <a:schemeClr val="lt1"/>
                </a:solidFill>
              </a:rPr>
              <a:t>‹#›</a:t>
            </a:fld>
            <a:endParaRPr sz="600">
              <a:solidFill>
                <a:schemeClr val="lt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7" name="Shape 227"/>
        <p:cNvGrpSpPr/>
        <p:nvPr/>
      </p:nvGrpSpPr>
      <p:grpSpPr>
        <a:xfrm>
          <a:off x="0" y="0"/>
          <a:ext cx="0" cy="0"/>
          <a:chOff x="0" y="0"/>
          <a:chExt cx="0" cy="0"/>
        </a:xfrm>
      </p:grpSpPr>
      <p:sp>
        <p:nvSpPr>
          <p:cNvPr id="228" name="Google Shape;228;p33"/>
          <p:cNvSpPr txBox="1"/>
          <p:nvPr>
            <p:ph type="title"/>
          </p:nvPr>
        </p:nvSpPr>
        <p:spPr>
          <a:xfrm>
            <a:off x="468890" y="614003"/>
            <a:ext cx="8217900" cy="6684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sv-SE"/>
              <a:t>Choosing a Process</a:t>
            </a:r>
            <a:endParaRPr/>
          </a:p>
        </p:txBody>
      </p:sp>
      <p:sp>
        <p:nvSpPr>
          <p:cNvPr id="229" name="Google Shape;229;p33"/>
          <p:cNvSpPr txBox="1"/>
          <p:nvPr>
            <p:ph idx="1" type="body"/>
          </p:nvPr>
        </p:nvSpPr>
        <p:spPr>
          <a:xfrm>
            <a:off x="468890" y="1282390"/>
            <a:ext cx="8217900" cy="34803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b="1" lang="sv-SE"/>
              <a:t>How do we choose a process?</a:t>
            </a:r>
            <a:endParaRPr b="1"/>
          </a:p>
          <a:p>
            <a:pPr indent="-393700" lvl="0" marL="457200" rtl="0" algn="l">
              <a:spcBef>
                <a:spcPts val="1000"/>
              </a:spcBef>
              <a:spcAft>
                <a:spcPts val="0"/>
              </a:spcAft>
              <a:buSzPts val="2600"/>
              <a:buChar char="•"/>
            </a:pPr>
            <a:r>
              <a:rPr lang="sv-SE"/>
              <a:t>Consider project characteristics.</a:t>
            </a:r>
            <a:endParaRPr/>
          </a:p>
          <a:p>
            <a:pPr indent="-393700" lvl="0" marL="457200" rtl="0" algn="l">
              <a:spcBef>
                <a:spcPts val="1000"/>
              </a:spcBef>
              <a:spcAft>
                <a:spcPts val="0"/>
              </a:spcAft>
              <a:buSzPts val="2600"/>
              <a:buChar char="•"/>
            </a:pPr>
            <a:r>
              <a:rPr lang="sv-SE"/>
              <a:t>Consider project risks and how they can be mitigated.</a:t>
            </a:r>
            <a:endParaRPr/>
          </a:p>
          <a:p>
            <a:pPr indent="-393700" lvl="0" marL="457200" rtl="0" algn="l">
              <a:spcBef>
                <a:spcPts val="1000"/>
              </a:spcBef>
              <a:spcAft>
                <a:spcPts val="0"/>
              </a:spcAft>
              <a:buSzPts val="2600"/>
              <a:buChar char="•"/>
            </a:pPr>
            <a:r>
              <a:rPr lang="sv-SE"/>
              <a:t>Determine the degree of rigor required.</a:t>
            </a:r>
            <a:endParaRPr/>
          </a:p>
          <a:p>
            <a:pPr indent="-393700" lvl="0" marL="457200" rtl="0" algn="l">
              <a:spcBef>
                <a:spcPts val="1000"/>
              </a:spcBef>
              <a:spcAft>
                <a:spcPts val="0"/>
              </a:spcAft>
              <a:buSzPts val="2600"/>
              <a:buChar char="•"/>
            </a:pPr>
            <a:r>
              <a:rPr lang="sv-SE"/>
              <a:t>Define a task set for each development phase.</a:t>
            </a:r>
            <a:endParaRPr/>
          </a:p>
          <a:p>
            <a:pPr indent="-368300" lvl="1" marL="914400" rtl="0" algn="l">
              <a:spcBef>
                <a:spcPts val="500"/>
              </a:spcBef>
              <a:spcAft>
                <a:spcPts val="0"/>
              </a:spcAft>
              <a:buSzPts val="2200"/>
              <a:buChar char="•"/>
            </a:pPr>
            <a:r>
              <a:rPr lang="sv-SE"/>
              <a:t>Task set = {engineering tasks, work products produced, quality assurance, schedule of project milestones}</a:t>
            </a:r>
            <a:endParaRPr/>
          </a:p>
        </p:txBody>
      </p:sp>
      <p:sp>
        <p:nvSpPr>
          <p:cNvPr id="230" name="Google Shape;230;p33"/>
          <p:cNvSpPr txBox="1"/>
          <p:nvPr>
            <p:ph idx="12" type="sldNum"/>
          </p:nvPr>
        </p:nvSpPr>
        <p:spPr>
          <a:xfrm>
            <a:off x="6553200" y="4935625"/>
            <a:ext cx="2133600" cy="207900"/>
          </a:xfrm>
          <a:prstGeom prst="rect">
            <a:avLst/>
          </a:prstGeom>
        </p:spPr>
        <p:txBody>
          <a:bodyPr anchorCtr="0" anchor="t"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sv-SE" sz="600">
                <a:solidFill>
                  <a:schemeClr val="lt1"/>
                </a:solidFill>
              </a:rPr>
              <a:t>‹#›</a:t>
            </a:fld>
            <a:endParaRPr sz="600">
              <a:solidFill>
                <a:schemeClr val="lt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4" name="Shape 234"/>
        <p:cNvGrpSpPr/>
        <p:nvPr/>
      </p:nvGrpSpPr>
      <p:grpSpPr>
        <a:xfrm>
          <a:off x="0" y="0"/>
          <a:ext cx="0" cy="0"/>
          <a:chOff x="0" y="0"/>
          <a:chExt cx="0" cy="0"/>
        </a:xfrm>
      </p:grpSpPr>
      <p:sp>
        <p:nvSpPr>
          <p:cNvPr id="235" name="Google Shape;235;p34"/>
          <p:cNvSpPr txBox="1"/>
          <p:nvPr>
            <p:ph type="title"/>
          </p:nvPr>
        </p:nvSpPr>
        <p:spPr>
          <a:xfrm>
            <a:off x="409540" y="1573478"/>
            <a:ext cx="8217900" cy="6684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sv-SE" sz="4800"/>
              <a:t>There is no one-size-fits-all software process.</a:t>
            </a:r>
            <a:endParaRPr sz="4800"/>
          </a:p>
        </p:txBody>
      </p:sp>
      <p:sp>
        <p:nvSpPr>
          <p:cNvPr id="236" name="Google Shape;236;p34"/>
          <p:cNvSpPr txBox="1"/>
          <p:nvPr>
            <p:ph idx="12" type="sldNum"/>
          </p:nvPr>
        </p:nvSpPr>
        <p:spPr>
          <a:xfrm>
            <a:off x="6553200" y="4935625"/>
            <a:ext cx="2133600" cy="207900"/>
          </a:xfrm>
          <a:prstGeom prst="rect">
            <a:avLst/>
          </a:prstGeom>
        </p:spPr>
        <p:txBody>
          <a:bodyPr anchorCtr="0" anchor="t"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sv-SE" sz="600"/>
              <a:t>‹#›</a:t>
            </a:fld>
            <a:endParaRPr sz="6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0" name="Shape 240"/>
        <p:cNvGrpSpPr/>
        <p:nvPr/>
      </p:nvGrpSpPr>
      <p:grpSpPr>
        <a:xfrm>
          <a:off x="0" y="0"/>
          <a:ext cx="0" cy="0"/>
          <a:chOff x="0" y="0"/>
          <a:chExt cx="0" cy="0"/>
        </a:xfrm>
      </p:grpSpPr>
      <p:sp>
        <p:nvSpPr>
          <p:cNvPr id="241" name="Google Shape;241;p35"/>
          <p:cNvSpPr txBox="1"/>
          <p:nvPr>
            <p:ph type="title"/>
          </p:nvPr>
        </p:nvSpPr>
        <p:spPr>
          <a:xfrm>
            <a:off x="468890" y="614003"/>
            <a:ext cx="8217900" cy="6684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sv-SE"/>
              <a:t>Code and Fix Model</a:t>
            </a:r>
            <a:endParaRPr/>
          </a:p>
        </p:txBody>
      </p:sp>
      <p:sp>
        <p:nvSpPr>
          <p:cNvPr id="242" name="Google Shape;242;p35"/>
          <p:cNvSpPr txBox="1"/>
          <p:nvPr>
            <p:ph idx="1" type="body"/>
          </p:nvPr>
        </p:nvSpPr>
        <p:spPr>
          <a:xfrm>
            <a:off x="468900" y="1282400"/>
            <a:ext cx="4103100" cy="3480300"/>
          </a:xfrm>
          <a:prstGeom prst="rect">
            <a:avLst/>
          </a:prstGeom>
        </p:spPr>
        <p:txBody>
          <a:bodyPr anchorCtr="0" anchor="t" bIns="45700" lIns="91425" spcFirstLastPara="1" rIns="91425" wrap="square" tIns="45700">
            <a:noAutofit/>
          </a:bodyPr>
          <a:lstStyle/>
          <a:p>
            <a:pPr indent="-393700" lvl="0" marL="457200" marR="0" rtl="0" algn="l">
              <a:lnSpc>
                <a:spcPct val="100000"/>
              </a:lnSpc>
              <a:spcBef>
                <a:spcPts val="600"/>
              </a:spcBef>
              <a:spcAft>
                <a:spcPts val="0"/>
              </a:spcAft>
              <a:buSzPts val="2600"/>
              <a:buChar char="•"/>
            </a:pPr>
            <a:r>
              <a:rPr lang="sv-SE"/>
              <a:t>Short, interleaved specification and design phases.</a:t>
            </a:r>
            <a:endParaRPr/>
          </a:p>
          <a:p>
            <a:pPr indent="-393700" lvl="0" marL="457200" marR="0" rtl="0" algn="l">
              <a:lnSpc>
                <a:spcPct val="100000"/>
              </a:lnSpc>
              <a:spcBef>
                <a:spcPts val="0"/>
              </a:spcBef>
              <a:spcAft>
                <a:spcPts val="0"/>
              </a:spcAft>
              <a:buSzPts val="2600"/>
              <a:buChar char="•"/>
            </a:pPr>
            <a:r>
              <a:rPr lang="sv-SE"/>
              <a:t>Interleaved implementation, testing, and maintenance phases.</a:t>
            </a:r>
            <a:endParaRPr/>
          </a:p>
          <a:p>
            <a:pPr indent="0" lvl="0" marL="0" marR="0" rtl="0" algn="l">
              <a:lnSpc>
                <a:spcPct val="100000"/>
              </a:lnSpc>
              <a:spcBef>
                <a:spcPts val="600"/>
              </a:spcBef>
              <a:spcAft>
                <a:spcPts val="0"/>
              </a:spcAft>
              <a:buNone/>
            </a:pPr>
            <a:r>
              <a:t/>
            </a:r>
            <a:endParaRPr/>
          </a:p>
          <a:p>
            <a:pPr indent="0" lvl="0" marL="0" rtl="0" algn="l">
              <a:spcBef>
                <a:spcPts val="1000"/>
              </a:spcBef>
              <a:spcAft>
                <a:spcPts val="0"/>
              </a:spcAft>
              <a:buNone/>
            </a:pPr>
            <a:r>
              <a:t/>
            </a:r>
            <a:endParaRPr/>
          </a:p>
        </p:txBody>
      </p:sp>
      <p:sp>
        <p:nvSpPr>
          <p:cNvPr id="243" name="Google Shape;243;p35"/>
          <p:cNvSpPr txBox="1"/>
          <p:nvPr>
            <p:ph idx="1" type="body"/>
          </p:nvPr>
        </p:nvSpPr>
        <p:spPr>
          <a:xfrm>
            <a:off x="4879200" y="1200150"/>
            <a:ext cx="3807600" cy="3725700"/>
          </a:xfrm>
          <a:prstGeom prst="rect">
            <a:avLst/>
          </a:prstGeom>
        </p:spPr>
        <p:txBody>
          <a:bodyPr anchorCtr="0" anchor="t" bIns="45700" lIns="91425" spcFirstLastPara="1" rIns="91425" wrap="square" tIns="45700">
            <a:noAutofit/>
          </a:bodyPr>
          <a:lstStyle/>
          <a:p>
            <a:pPr indent="0" lvl="0" marL="0" marR="0" rtl="0" algn="l">
              <a:lnSpc>
                <a:spcPct val="100000"/>
              </a:lnSpc>
              <a:spcBef>
                <a:spcPts val="600"/>
              </a:spcBef>
              <a:spcAft>
                <a:spcPts val="0"/>
              </a:spcAft>
              <a:buNone/>
            </a:pPr>
            <a:r>
              <a:rPr b="1" lang="sv-SE"/>
              <a:t>Applicability</a:t>
            </a:r>
            <a:endParaRPr b="1"/>
          </a:p>
          <a:p>
            <a:pPr indent="-393700" lvl="0" marL="457200" marR="0" rtl="0" algn="l">
              <a:lnSpc>
                <a:spcPct val="100000"/>
              </a:lnSpc>
              <a:spcBef>
                <a:spcPts val="600"/>
              </a:spcBef>
              <a:spcAft>
                <a:spcPts val="0"/>
              </a:spcAft>
              <a:buSzPts val="2600"/>
              <a:buChar char="•"/>
            </a:pPr>
            <a:r>
              <a:rPr lang="sv-SE"/>
              <a:t>Useful for small, simple projects.</a:t>
            </a:r>
            <a:endParaRPr/>
          </a:p>
          <a:p>
            <a:pPr indent="-393700" lvl="0" marL="457200" marR="0" rtl="0" algn="l">
              <a:lnSpc>
                <a:spcPct val="100000"/>
              </a:lnSpc>
              <a:spcBef>
                <a:spcPts val="0"/>
              </a:spcBef>
              <a:spcAft>
                <a:spcPts val="0"/>
              </a:spcAft>
              <a:buSzPts val="2600"/>
              <a:buChar char="•"/>
            </a:pPr>
            <a:r>
              <a:rPr lang="sv-SE"/>
              <a:t>Allows fast time-to-market.</a:t>
            </a:r>
            <a:endParaRPr sz="1000"/>
          </a:p>
          <a:p>
            <a:pPr indent="0" lvl="0" marL="0" marR="0" rtl="0" algn="l">
              <a:lnSpc>
                <a:spcPct val="100000"/>
              </a:lnSpc>
              <a:spcBef>
                <a:spcPts val="600"/>
              </a:spcBef>
              <a:spcAft>
                <a:spcPts val="0"/>
              </a:spcAft>
              <a:buNone/>
            </a:pPr>
            <a:r>
              <a:rPr b="1" lang="sv-SE"/>
              <a:t>Potential Problems</a:t>
            </a:r>
            <a:endParaRPr b="1"/>
          </a:p>
          <a:p>
            <a:pPr indent="-393700" lvl="0" marL="457200" rtl="0" algn="l">
              <a:spcBef>
                <a:spcPts val="1000"/>
              </a:spcBef>
              <a:spcAft>
                <a:spcPts val="0"/>
              </a:spcAft>
              <a:buSzPts val="2600"/>
              <a:buChar char="•"/>
            </a:pPr>
            <a:r>
              <a:rPr lang="sv-SE"/>
              <a:t>Quality</a:t>
            </a:r>
            <a:endParaRPr/>
          </a:p>
          <a:p>
            <a:pPr indent="-393700" lvl="0" marL="457200" rtl="0" algn="l">
              <a:spcBef>
                <a:spcPts val="0"/>
              </a:spcBef>
              <a:spcAft>
                <a:spcPts val="0"/>
              </a:spcAft>
              <a:buSzPts val="2600"/>
              <a:buChar char="•"/>
            </a:pPr>
            <a:r>
              <a:rPr lang="sv-SE"/>
              <a:t>Maintainability</a:t>
            </a:r>
            <a:endParaRPr/>
          </a:p>
        </p:txBody>
      </p:sp>
      <p:sp>
        <p:nvSpPr>
          <p:cNvPr id="244" name="Google Shape;244;p35"/>
          <p:cNvSpPr txBox="1"/>
          <p:nvPr>
            <p:ph idx="12" type="sldNum"/>
          </p:nvPr>
        </p:nvSpPr>
        <p:spPr>
          <a:xfrm>
            <a:off x="6553200" y="4935625"/>
            <a:ext cx="2133600" cy="207900"/>
          </a:xfrm>
          <a:prstGeom prst="rect">
            <a:avLst/>
          </a:prstGeom>
        </p:spPr>
        <p:txBody>
          <a:bodyPr anchorCtr="0" anchor="t"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sv-SE" sz="600">
                <a:solidFill>
                  <a:schemeClr val="lt1"/>
                </a:solidFill>
              </a:rPr>
              <a:t>‹#›</a:t>
            </a:fld>
            <a:endParaRPr sz="600">
              <a:solidFill>
                <a:schemeClr val="lt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8" name="Shape 248"/>
        <p:cNvGrpSpPr/>
        <p:nvPr/>
      </p:nvGrpSpPr>
      <p:grpSpPr>
        <a:xfrm>
          <a:off x="0" y="0"/>
          <a:ext cx="0" cy="0"/>
          <a:chOff x="0" y="0"/>
          <a:chExt cx="0" cy="0"/>
        </a:xfrm>
      </p:grpSpPr>
      <p:sp>
        <p:nvSpPr>
          <p:cNvPr id="249" name="Google Shape;249;p36"/>
          <p:cNvSpPr txBox="1"/>
          <p:nvPr>
            <p:ph type="title"/>
          </p:nvPr>
        </p:nvSpPr>
        <p:spPr>
          <a:xfrm>
            <a:off x="468890" y="614003"/>
            <a:ext cx="8217900" cy="6684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sv-SE"/>
              <a:t>The Waterfall Model</a:t>
            </a:r>
            <a:endParaRPr/>
          </a:p>
        </p:txBody>
      </p:sp>
      <p:sp>
        <p:nvSpPr>
          <p:cNvPr id="250" name="Google Shape;250;p36"/>
          <p:cNvSpPr/>
          <p:nvPr/>
        </p:nvSpPr>
        <p:spPr>
          <a:xfrm>
            <a:off x="457200" y="1478640"/>
            <a:ext cx="1774500" cy="564900"/>
          </a:xfrm>
          <a:prstGeom prst="rect">
            <a:avLst/>
          </a:prstGeom>
          <a:solidFill>
            <a:schemeClr val="l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sv-SE"/>
              <a:t>Requirements Definition</a:t>
            </a:r>
            <a:endParaRPr b="1"/>
          </a:p>
        </p:txBody>
      </p:sp>
      <p:sp>
        <p:nvSpPr>
          <p:cNvPr id="251" name="Google Shape;251;p36"/>
          <p:cNvSpPr txBox="1"/>
          <p:nvPr>
            <p:ph idx="1" type="body"/>
          </p:nvPr>
        </p:nvSpPr>
        <p:spPr>
          <a:xfrm>
            <a:off x="4362075" y="1282400"/>
            <a:ext cx="4324500" cy="3480300"/>
          </a:xfrm>
          <a:prstGeom prst="rect">
            <a:avLst/>
          </a:prstGeom>
        </p:spPr>
        <p:txBody>
          <a:bodyPr anchorCtr="0" anchor="t" bIns="45700" lIns="91425" spcFirstLastPara="1" rIns="91425" wrap="square" tIns="45700">
            <a:noAutofit/>
          </a:bodyPr>
          <a:lstStyle/>
          <a:p>
            <a:pPr indent="-381000" lvl="0" marL="457200" marR="0" rtl="0" algn="l">
              <a:lnSpc>
                <a:spcPct val="100000"/>
              </a:lnSpc>
              <a:spcBef>
                <a:spcPts val="600"/>
              </a:spcBef>
              <a:spcAft>
                <a:spcPts val="0"/>
              </a:spcAft>
              <a:buSzPts val="2400"/>
              <a:buChar char="•"/>
            </a:pPr>
            <a:r>
              <a:rPr lang="sv-SE" sz="2400"/>
              <a:t>Adaptation of engineering process to software.</a:t>
            </a:r>
            <a:endParaRPr sz="2400"/>
          </a:p>
          <a:p>
            <a:pPr indent="-381000" lvl="0" marL="457200" marR="0" rtl="0" algn="l">
              <a:lnSpc>
                <a:spcPct val="100000"/>
              </a:lnSpc>
              <a:spcBef>
                <a:spcPts val="0"/>
              </a:spcBef>
              <a:spcAft>
                <a:spcPts val="0"/>
              </a:spcAft>
              <a:buSzPts val="2400"/>
              <a:buChar char="•"/>
            </a:pPr>
            <a:r>
              <a:rPr lang="sv-SE" sz="2400"/>
              <a:t>Only move on to another  </a:t>
            </a:r>
            <a:br>
              <a:rPr lang="sv-SE" sz="2400"/>
            </a:br>
            <a:r>
              <a:rPr lang="sv-SE" sz="2400"/>
              <a:t>    phase when the current </a:t>
            </a:r>
            <a:br>
              <a:rPr lang="sv-SE" sz="2400"/>
            </a:br>
            <a:r>
              <a:rPr lang="sv-SE" sz="2400"/>
              <a:t>             phase is complete.</a:t>
            </a:r>
            <a:endParaRPr sz="2400"/>
          </a:p>
          <a:p>
            <a:pPr indent="0" lvl="0" marL="0" marR="0" rtl="0" algn="l">
              <a:lnSpc>
                <a:spcPct val="100000"/>
              </a:lnSpc>
              <a:spcBef>
                <a:spcPts val="600"/>
              </a:spcBef>
              <a:spcAft>
                <a:spcPts val="0"/>
              </a:spcAft>
              <a:buNone/>
            </a:pPr>
            <a:r>
              <a:t/>
            </a:r>
            <a:endParaRPr/>
          </a:p>
          <a:p>
            <a:pPr indent="0" lvl="0" marL="0" rtl="0" algn="l">
              <a:spcBef>
                <a:spcPts val="1000"/>
              </a:spcBef>
              <a:spcAft>
                <a:spcPts val="0"/>
              </a:spcAft>
              <a:buNone/>
            </a:pPr>
            <a:r>
              <a:t/>
            </a:r>
            <a:endParaRPr/>
          </a:p>
        </p:txBody>
      </p:sp>
      <p:sp>
        <p:nvSpPr>
          <p:cNvPr id="252" name="Google Shape;252;p36"/>
          <p:cNvSpPr/>
          <p:nvPr/>
        </p:nvSpPr>
        <p:spPr>
          <a:xfrm>
            <a:off x="1847884" y="2144134"/>
            <a:ext cx="1774500" cy="564900"/>
          </a:xfrm>
          <a:prstGeom prst="rect">
            <a:avLst/>
          </a:prstGeom>
          <a:solidFill>
            <a:schemeClr val="l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sv-SE"/>
              <a:t>System Design</a:t>
            </a:r>
            <a:endParaRPr b="1"/>
          </a:p>
        </p:txBody>
      </p:sp>
      <p:sp>
        <p:nvSpPr>
          <p:cNvPr id="253" name="Google Shape;253;p36"/>
          <p:cNvSpPr/>
          <p:nvPr/>
        </p:nvSpPr>
        <p:spPr>
          <a:xfrm>
            <a:off x="3262620" y="2844937"/>
            <a:ext cx="1774500" cy="564900"/>
          </a:xfrm>
          <a:prstGeom prst="rect">
            <a:avLst/>
          </a:prstGeom>
          <a:solidFill>
            <a:schemeClr val="l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sv-SE"/>
              <a:t>Implementation and Unit Testing</a:t>
            </a:r>
            <a:endParaRPr b="1"/>
          </a:p>
        </p:txBody>
      </p:sp>
      <p:sp>
        <p:nvSpPr>
          <p:cNvPr id="254" name="Google Shape;254;p36"/>
          <p:cNvSpPr/>
          <p:nvPr/>
        </p:nvSpPr>
        <p:spPr>
          <a:xfrm>
            <a:off x="4650403" y="3527083"/>
            <a:ext cx="1774500" cy="564900"/>
          </a:xfrm>
          <a:prstGeom prst="rect">
            <a:avLst/>
          </a:prstGeom>
          <a:solidFill>
            <a:schemeClr val="l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sv-SE"/>
              <a:t>Integration and System Testing</a:t>
            </a:r>
            <a:endParaRPr b="1"/>
          </a:p>
        </p:txBody>
      </p:sp>
      <p:sp>
        <p:nvSpPr>
          <p:cNvPr id="255" name="Google Shape;255;p36"/>
          <p:cNvSpPr/>
          <p:nvPr/>
        </p:nvSpPr>
        <p:spPr>
          <a:xfrm>
            <a:off x="6049426" y="4207337"/>
            <a:ext cx="1774500" cy="564900"/>
          </a:xfrm>
          <a:prstGeom prst="rect">
            <a:avLst/>
          </a:prstGeom>
          <a:solidFill>
            <a:schemeClr val="l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sv-SE"/>
              <a:t>Release and Maintenance</a:t>
            </a:r>
            <a:endParaRPr b="1"/>
          </a:p>
        </p:txBody>
      </p:sp>
      <p:cxnSp>
        <p:nvCxnSpPr>
          <p:cNvPr id="256" name="Google Shape;256;p36"/>
          <p:cNvCxnSpPr>
            <a:stCxn id="250" idx="3"/>
            <a:endCxn id="252" idx="0"/>
          </p:cNvCxnSpPr>
          <p:nvPr/>
        </p:nvCxnSpPr>
        <p:spPr>
          <a:xfrm>
            <a:off x="2231700" y="1761090"/>
            <a:ext cx="503400" cy="383100"/>
          </a:xfrm>
          <a:prstGeom prst="straightConnector1">
            <a:avLst/>
          </a:prstGeom>
          <a:noFill/>
          <a:ln cap="flat" cmpd="sng" w="38100">
            <a:solidFill>
              <a:schemeClr val="dk2"/>
            </a:solidFill>
            <a:prstDash val="solid"/>
            <a:round/>
            <a:headEnd len="med" w="med" type="none"/>
            <a:tailEnd len="med" w="med" type="triangle"/>
          </a:ln>
        </p:spPr>
      </p:cxnSp>
      <p:cxnSp>
        <p:nvCxnSpPr>
          <p:cNvPr id="257" name="Google Shape;257;p36"/>
          <p:cNvCxnSpPr>
            <a:stCxn id="252" idx="3"/>
            <a:endCxn id="253" idx="0"/>
          </p:cNvCxnSpPr>
          <p:nvPr/>
        </p:nvCxnSpPr>
        <p:spPr>
          <a:xfrm>
            <a:off x="3622384" y="2426584"/>
            <a:ext cx="527400" cy="418500"/>
          </a:xfrm>
          <a:prstGeom prst="straightConnector1">
            <a:avLst/>
          </a:prstGeom>
          <a:noFill/>
          <a:ln cap="flat" cmpd="sng" w="38100">
            <a:solidFill>
              <a:schemeClr val="dk2"/>
            </a:solidFill>
            <a:prstDash val="solid"/>
            <a:round/>
            <a:headEnd len="med" w="med" type="none"/>
            <a:tailEnd len="med" w="med" type="triangle"/>
          </a:ln>
        </p:spPr>
      </p:cxnSp>
      <p:cxnSp>
        <p:nvCxnSpPr>
          <p:cNvPr id="258" name="Google Shape;258;p36"/>
          <p:cNvCxnSpPr>
            <a:stCxn id="253" idx="3"/>
            <a:endCxn id="254" idx="0"/>
          </p:cNvCxnSpPr>
          <p:nvPr/>
        </p:nvCxnSpPr>
        <p:spPr>
          <a:xfrm>
            <a:off x="5037120" y="3127387"/>
            <a:ext cx="500400" cy="399600"/>
          </a:xfrm>
          <a:prstGeom prst="straightConnector1">
            <a:avLst/>
          </a:prstGeom>
          <a:noFill/>
          <a:ln cap="flat" cmpd="sng" w="38100">
            <a:solidFill>
              <a:schemeClr val="dk2"/>
            </a:solidFill>
            <a:prstDash val="solid"/>
            <a:round/>
            <a:headEnd len="med" w="med" type="none"/>
            <a:tailEnd len="med" w="med" type="triangle"/>
          </a:ln>
        </p:spPr>
      </p:cxnSp>
      <p:cxnSp>
        <p:nvCxnSpPr>
          <p:cNvPr id="259" name="Google Shape;259;p36"/>
          <p:cNvCxnSpPr>
            <a:stCxn id="254" idx="3"/>
            <a:endCxn id="255" idx="0"/>
          </p:cNvCxnSpPr>
          <p:nvPr/>
        </p:nvCxnSpPr>
        <p:spPr>
          <a:xfrm>
            <a:off x="6424903" y="3809533"/>
            <a:ext cx="511800" cy="397800"/>
          </a:xfrm>
          <a:prstGeom prst="straightConnector1">
            <a:avLst/>
          </a:prstGeom>
          <a:noFill/>
          <a:ln cap="flat" cmpd="sng" w="38100">
            <a:solidFill>
              <a:schemeClr val="dk2"/>
            </a:solidFill>
            <a:prstDash val="solid"/>
            <a:round/>
            <a:headEnd len="med" w="med" type="none"/>
            <a:tailEnd len="med" w="med" type="triangle"/>
          </a:ln>
        </p:spPr>
      </p:cxnSp>
      <p:sp>
        <p:nvSpPr>
          <p:cNvPr id="260" name="Google Shape;260;p36"/>
          <p:cNvSpPr/>
          <p:nvPr/>
        </p:nvSpPr>
        <p:spPr>
          <a:xfrm>
            <a:off x="1146354" y="2060100"/>
            <a:ext cx="4907646" cy="2466291"/>
          </a:xfrm>
          <a:custGeom>
            <a:rect b="b" l="l" r="r" t="t"/>
            <a:pathLst>
              <a:path extrusionOk="0" h="138245" w="203026">
                <a:moveTo>
                  <a:pt x="203026" y="138245"/>
                </a:moveTo>
                <a:lnTo>
                  <a:pt x="1448" y="137160"/>
                </a:lnTo>
                <a:lnTo>
                  <a:pt x="0" y="0"/>
                </a:lnTo>
              </a:path>
            </a:pathLst>
          </a:custGeom>
          <a:noFill/>
          <a:ln cap="flat" cmpd="sng" w="38100">
            <a:solidFill>
              <a:schemeClr val="dk2"/>
            </a:solidFill>
            <a:prstDash val="solid"/>
            <a:round/>
            <a:headEnd len="med" w="med" type="none"/>
            <a:tailEnd len="med" w="med" type="triangle"/>
          </a:ln>
        </p:spPr>
      </p:sp>
      <p:sp>
        <p:nvSpPr>
          <p:cNvPr id="261" name="Google Shape;261;p36"/>
          <p:cNvSpPr txBox="1"/>
          <p:nvPr>
            <p:ph idx="12" type="sldNum"/>
          </p:nvPr>
        </p:nvSpPr>
        <p:spPr>
          <a:xfrm>
            <a:off x="6553200" y="4935625"/>
            <a:ext cx="2133600" cy="207900"/>
          </a:xfrm>
          <a:prstGeom prst="rect">
            <a:avLst/>
          </a:prstGeom>
        </p:spPr>
        <p:txBody>
          <a:bodyPr anchorCtr="0" anchor="t"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sv-SE" sz="600">
                <a:solidFill>
                  <a:schemeClr val="lt1"/>
                </a:solidFill>
              </a:rPr>
              <a:t>‹#›</a:t>
            </a:fld>
            <a:endParaRPr sz="600">
              <a:solidFill>
                <a:schemeClr val="lt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5" name="Shape 265"/>
        <p:cNvGrpSpPr/>
        <p:nvPr/>
      </p:nvGrpSpPr>
      <p:grpSpPr>
        <a:xfrm>
          <a:off x="0" y="0"/>
          <a:ext cx="0" cy="0"/>
          <a:chOff x="0" y="0"/>
          <a:chExt cx="0" cy="0"/>
        </a:xfrm>
      </p:grpSpPr>
      <p:sp>
        <p:nvSpPr>
          <p:cNvPr id="266" name="Google Shape;266;p37"/>
          <p:cNvSpPr txBox="1"/>
          <p:nvPr>
            <p:ph type="title"/>
          </p:nvPr>
        </p:nvSpPr>
        <p:spPr>
          <a:xfrm>
            <a:off x="468890" y="614003"/>
            <a:ext cx="8217900" cy="6684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sv-SE"/>
              <a:t>The Waterfall Model</a:t>
            </a:r>
            <a:endParaRPr/>
          </a:p>
        </p:txBody>
      </p:sp>
      <p:sp>
        <p:nvSpPr>
          <p:cNvPr id="267" name="Google Shape;267;p37"/>
          <p:cNvSpPr txBox="1"/>
          <p:nvPr>
            <p:ph idx="1" type="body"/>
          </p:nvPr>
        </p:nvSpPr>
        <p:spPr>
          <a:xfrm>
            <a:off x="468900" y="2391676"/>
            <a:ext cx="8217900" cy="2371200"/>
          </a:xfrm>
          <a:prstGeom prst="rect">
            <a:avLst/>
          </a:prstGeom>
        </p:spPr>
        <p:txBody>
          <a:bodyPr anchorCtr="0" anchor="t" bIns="45700" lIns="91425" spcFirstLastPara="1" rIns="91425" wrap="square" tIns="45700">
            <a:noAutofit/>
          </a:bodyPr>
          <a:lstStyle/>
          <a:p>
            <a:pPr indent="-393700" lvl="0" marL="457200" marR="0" rtl="0" algn="l">
              <a:lnSpc>
                <a:spcPct val="100000"/>
              </a:lnSpc>
              <a:spcBef>
                <a:spcPts val="600"/>
              </a:spcBef>
              <a:spcAft>
                <a:spcPts val="0"/>
              </a:spcAft>
              <a:buSzPts val="2600"/>
              <a:buChar char="•"/>
            </a:pPr>
            <a:r>
              <a:rPr lang="sv-SE"/>
              <a:t>Spending more time on earlier phases prevents problems from being discovered later.</a:t>
            </a:r>
            <a:endParaRPr/>
          </a:p>
          <a:p>
            <a:pPr indent="-393700" lvl="0" marL="457200" marR="0" rtl="0" algn="l">
              <a:lnSpc>
                <a:spcPct val="100000"/>
              </a:lnSpc>
              <a:spcBef>
                <a:spcPts val="0"/>
              </a:spcBef>
              <a:spcAft>
                <a:spcPts val="0"/>
              </a:spcAft>
              <a:buSzPts val="2600"/>
              <a:buChar char="•"/>
            </a:pPr>
            <a:r>
              <a:rPr lang="sv-SE"/>
              <a:t>Brings discipline and structure.</a:t>
            </a:r>
            <a:endParaRPr/>
          </a:p>
          <a:p>
            <a:pPr indent="-393700" lvl="0" marL="457200" marR="0" rtl="0" algn="l">
              <a:lnSpc>
                <a:spcPct val="100000"/>
              </a:lnSpc>
              <a:spcBef>
                <a:spcPts val="0"/>
              </a:spcBef>
              <a:spcAft>
                <a:spcPts val="0"/>
              </a:spcAft>
              <a:buSzPts val="2600"/>
              <a:buChar char="•"/>
            </a:pPr>
            <a:r>
              <a:rPr lang="sv-SE"/>
              <a:t>Clear understanding of project progress.</a:t>
            </a:r>
            <a:endParaRPr/>
          </a:p>
          <a:p>
            <a:pPr indent="-393700" lvl="0" marL="457200" marR="0" rtl="0" algn="l">
              <a:lnSpc>
                <a:spcPct val="100000"/>
              </a:lnSpc>
              <a:spcBef>
                <a:spcPts val="0"/>
              </a:spcBef>
              <a:spcAft>
                <a:spcPts val="0"/>
              </a:spcAft>
              <a:buSzPts val="2600"/>
              <a:buChar char="•"/>
            </a:pPr>
            <a:r>
              <a:rPr lang="sv-SE"/>
              <a:t>Places emphasis on documentation.</a:t>
            </a:r>
            <a:endParaRPr/>
          </a:p>
          <a:p>
            <a:pPr indent="0" lvl="0" marL="0" marR="0" rtl="0" algn="l">
              <a:lnSpc>
                <a:spcPct val="100000"/>
              </a:lnSpc>
              <a:spcBef>
                <a:spcPts val="600"/>
              </a:spcBef>
              <a:spcAft>
                <a:spcPts val="0"/>
              </a:spcAft>
              <a:buNone/>
            </a:pPr>
            <a:r>
              <a:t/>
            </a:r>
            <a:endParaRPr/>
          </a:p>
          <a:p>
            <a:pPr indent="0" lvl="0" marL="0" rtl="0" algn="l">
              <a:spcBef>
                <a:spcPts val="1000"/>
              </a:spcBef>
              <a:spcAft>
                <a:spcPts val="0"/>
              </a:spcAft>
              <a:buNone/>
            </a:pPr>
            <a:r>
              <a:t/>
            </a:r>
            <a:endParaRPr/>
          </a:p>
        </p:txBody>
      </p:sp>
      <p:cxnSp>
        <p:nvCxnSpPr>
          <p:cNvPr id="268" name="Google Shape;268;p37"/>
          <p:cNvCxnSpPr/>
          <p:nvPr/>
        </p:nvCxnSpPr>
        <p:spPr>
          <a:xfrm>
            <a:off x="869400" y="1924266"/>
            <a:ext cx="2851800" cy="9000"/>
          </a:xfrm>
          <a:prstGeom prst="straightConnector1">
            <a:avLst/>
          </a:prstGeom>
          <a:noFill/>
          <a:ln cap="flat" cmpd="sng" w="76200">
            <a:solidFill>
              <a:schemeClr val="dk2"/>
            </a:solidFill>
            <a:prstDash val="solid"/>
            <a:round/>
            <a:headEnd len="med" w="med" type="triangle"/>
            <a:tailEnd len="med" w="med" type="triangle"/>
          </a:ln>
        </p:spPr>
      </p:cxnSp>
      <p:sp>
        <p:nvSpPr>
          <p:cNvPr id="269" name="Google Shape;269;p37"/>
          <p:cNvSpPr txBox="1"/>
          <p:nvPr/>
        </p:nvSpPr>
        <p:spPr>
          <a:xfrm>
            <a:off x="457200" y="1211334"/>
            <a:ext cx="3791700" cy="636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sv-SE" sz="2400">
                <a:solidFill>
                  <a:schemeClr val="dk2"/>
                </a:solidFill>
              </a:rPr>
              <a:t>Plan-Driven	   Adaptable</a:t>
            </a:r>
            <a:endParaRPr b="1" sz="2400">
              <a:solidFill>
                <a:schemeClr val="dk2"/>
              </a:solidFill>
            </a:endParaRPr>
          </a:p>
        </p:txBody>
      </p:sp>
      <p:sp>
        <p:nvSpPr>
          <p:cNvPr id="270" name="Google Shape;270;p37"/>
          <p:cNvSpPr/>
          <p:nvPr/>
        </p:nvSpPr>
        <p:spPr>
          <a:xfrm>
            <a:off x="512150" y="1240978"/>
            <a:ext cx="1978200" cy="1009800"/>
          </a:xfrm>
          <a:prstGeom prst="rect">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37"/>
          <p:cNvSpPr txBox="1"/>
          <p:nvPr/>
        </p:nvSpPr>
        <p:spPr>
          <a:xfrm>
            <a:off x="4157075" y="1451138"/>
            <a:ext cx="4582800" cy="79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sv-SE" sz="3000"/>
              <a:t> Benefits of Waterfall?</a:t>
            </a:r>
            <a:endParaRPr b="1" sz="3000"/>
          </a:p>
        </p:txBody>
      </p:sp>
      <p:sp>
        <p:nvSpPr>
          <p:cNvPr id="272" name="Google Shape;272;p37"/>
          <p:cNvSpPr txBox="1"/>
          <p:nvPr>
            <p:ph idx="12" type="sldNum"/>
          </p:nvPr>
        </p:nvSpPr>
        <p:spPr>
          <a:xfrm>
            <a:off x="6553200" y="4935625"/>
            <a:ext cx="2133600" cy="207900"/>
          </a:xfrm>
          <a:prstGeom prst="rect">
            <a:avLst/>
          </a:prstGeom>
        </p:spPr>
        <p:txBody>
          <a:bodyPr anchorCtr="0" anchor="t"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sv-SE" sz="600">
                <a:solidFill>
                  <a:schemeClr val="lt1"/>
                </a:solidFill>
              </a:rPr>
              <a:t>‹#›</a:t>
            </a:fld>
            <a:endParaRPr sz="600">
              <a:solidFill>
                <a:schemeClr val="lt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6" name="Shape 276"/>
        <p:cNvGrpSpPr/>
        <p:nvPr/>
      </p:nvGrpSpPr>
      <p:grpSpPr>
        <a:xfrm>
          <a:off x="0" y="0"/>
          <a:ext cx="0" cy="0"/>
          <a:chOff x="0" y="0"/>
          <a:chExt cx="0" cy="0"/>
        </a:xfrm>
      </p:grpSpPr>
      <p:sp>
        <p:nvSpPr>
          <p:cNvPr id="277" name="Google Shape;277;p38"/>
          <p:cNvSpPr txBox="1"/>
          <p:nvPr>
            <p:ph type="title"/>
          </p:nvPr>
        </p:nvSpPr>
        <p:spPr>
          <a:xfrm>
            <a:off x="468890" y="614003"/>
            <a:ext cx="8217900" cy="6684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sv-SE"/>
              <a:t>Waterfall Model Task Set</a:t>
            </a:r>
            <a:endParaRPr/>
          </a:p>
        </p:txBody>
      </p:sp>
      <p:graphicFrame>
        <p:nvGraphicFramePr>
          <p:cNvPr id="278" name="Google Shape;278;p38"/>
          <p:cNvGraphicFramePr/>
          <p:nvPr/>
        </p:nvGraphicFramePr>
        <p:xfrm>
          <a:off x="660575" y="1256550"/>
          <a:ext cx="3000000" cy="3000000"/>
        </p:xfrm>
        <a:graphic>
          <a:graphicData uri="http://schemas.openxmlformats.org/drawingml/2006/table">
            <a:tbl>
              <a:tblPr>
                <a:noFill/>
                <a:tableStyleId>{45DBF0C5-7542-4C70-838D-63A1D486F02E}</a:tableStyleId>
              </a:tblPr>
              <a:tblGrid>
                <a:gridCol w="2509525"/>
                <a:gridCol w="5319850"/>
              </a:tblGrid>
              <a:tr h="277800">
                <a:tc>
                  <a:txBody>
                    <a:bodyPr/>
                    <a:lstStyle/>
                    <a:p>
                      <a:pPr indent="0" lvl="0" marL="0" rtl="0" algn="l">
                        <a:spcBef>
                          <a:spcPts val="0"/>
                        </a:spcBef>
                        <a:spcAft>
                          <a:spcPts val="0"/>
                        </a:spcAft>
                        <a:buNone/>
                      </a:pPr>
                      <a:r>
                        <a:rPr b="1" lang="sv-SE" sz="1200"/>
                        <a:t>Phase</a:t>
                      </a:r>
                      <a:endParaRPr b="1" sz="1200"/>
                    </a:p>
                  </a:txBody>
                  <a:tcPr marT="68575" marB="68575" marR="91425" marL="91425"/>
                </a:tc>
                <a:tc>
                  <a:txBody>
                    <a:bodyPr/>
                    <a:lstStyle/>
                    <a:p>
                      <a:pPr indent="0" lvl="0" marL="0" rtl="0" algn="l">
                        <a:spcBef>
                          <a:spcPts val="0"/>
                        </a:spcBef>
                        <a:spcAft>
                          <a:spcPts val="0"/>
                        </a:spcAft>
                        <a:buNone/>
                      </a:pPr>
                      <a:r>
                        <a:rPr b="1" lang="sv-SE" sz="1200"/>
                        <a:t>Output Document</a:t>
                      </a:r>
                      <a:endParaRPr b="1" sz="1200"/>
                    </a:p>
                  </a:txBody>
                  <a:tcPr marT="68575" marB="68575" marR="91425" marL="91425"/>
                </a:tc>
              </a:tr>
              <a:tr h="277800">
                <a:tc>
                  <a:txBody>
                    <a:bodyPr/>
                    <a:lstStyle/>
                    <a:p>
                      <a:pPr indent="0" lvl="0" marL="0" rtl="0" algn="l">
                        <a:spcBef>
                          <a:spcPts val="0"/>
                        </a:spcBef>
                        <a:spcAft>
                          <a:spcPts val="0"/>
                        </a:spcAft>
                        <a:buNone/>
                      </a:pPr>
                      <a:r>
                        <a:rPr lang="sv-SE" sz="1200"/>
                        <a:t>Product Conception</a:t>
                      </a:r>
                      <a:endParaRPr sz="1200"/>
                    </a:p>
                  </a:txBody>
                  <a:tcPr marT="68575" marB="68575" marR="91425" marL="91425"/>
                </a:tc>
                <a:tc>
                  <a:txBody>
                    <a:bodyPr/>
                    <a:lstStyle/>
                    <a:p>
                      <a:pPr indent="0" lvl="0" marL="0" rtl="0" algn="l">
                        <a:spcBef>
                          <a:spcPts val="0"/>
                        </a:spcBef>
                        <a:spcAft>
                          <a:spcPts val="0"/>
                        </a:spcAft>
                        <a:buNone/>
                      </a:pPr>
                      <a:r>
                        <a:rPr lang="sv-SE" sz="1200"/>
                        <a:t>Feasibility Study</a:t>
                      </a:r>
                      <a:endParaRPr sz="1200"/>
                    </a:p>
                  </a:txBody>
                  <a:tcPr marT="68575" marB="68575" marR="91425" marL="91425"/>
                </a:tc>
              </a:tr>
              <a:tr h="277800">
                <a:tc>
                  <a:txBody>
                    <a:bodyPr/>
                    <a:lstStyle/>
                    <a:p>
                      <a:pPr indent="0" lvl="0" marL="0" rtl="0" algn="l">
                        <a:spcBef>
                          <a:spcPts val="0"/>
                        </a:spcBef>
                        <a:spcAft>
                          <a:spcPts val="0"/>
                        </a:spcAft>
                        <a:buNone/>
                      </a:pPr>
                      <a:r>
                        <a:rPr lang="sv-SE" sz="1200"/>
                        <a:t>Requirements Definition</a:t>
                      </a:r>
                      <a:endParaRPr sz="1200"/>
                    </a:p>
                  </a:txBody>
                  <a:tcPr marT="68575" marB="68575" marR="91425" marL="91425"/>
                </a:tc>
                <a:tc>
                  <a:txBody>
                    <a:bodyPr/>
                    <a:lstStyle/>
                    <a:p>
                      <a:pPr indent="0" lvl="0" marL="0" rtl="0" algn="l">
                        <a:spcBef>
                          <a:spcPts val="0"/>
                        </a:spcBef>
                        <a:spcAft>
                          <a:spcPts val="0"/>
                        </a:spcAft>
                        <a:buNone/>
                      </a:pPr>
                      <a:r>
                        <a:rPr lang="sv-SE" sz="1200"/>
                        <a:t>Requirements Document</a:t>
                      </a:r>
                      <a:endParaRPr sz="1200"/>
                    </a:p>
                  </a:txBody>
                  <a:tcPr marT="68575" marB="68575" marR="91425" marL="91425"/>
                </a:tc>
              </a:tr>
              <a:tr h="355850">
                <a:tc>
                  <a:txBody>
                    <a:bodyPr/>
                    <a:lstStyle/>
                    <a:p>
                      <a:pPr indent="0" lvl="0" marL="0" rtl="0" algn="l">
                        <a:spcBef>
                          <a:spcPts val="0"/>
                        </a:spcBef>
                        <a:spcAft>
                          <a:spcPts val="0"/>
                        </a:spcAft>
                        <a:buNone/>
                      </a:pPr>
                      <a:r>
                        <a:rPr lang="sv-SE" sz="1200"/>
                        <a:t>System Specification</a:t>
                      </a:r>
                      <a:endParaRPr sz="1200"/>
                    </a:p>
                  </a:txBody>
                  <a:tcPr marT="68575" marB="68575" marR="91425" marL="91425"/>
                </a:tc>
                <a:tc>
                  <a:txBody>
                    <a:bodyPr/>
                    <a:lstStyle/>
                    <a:p>
                      <a:pPr indent="0" lvl="0" marL="0" rtl="0" algn="l">
                        <a:spcBef>
                          <a:spcPts val="0"/>
                        </a:spcBef>
                        <a:spcAft>
                          <a:spcPts val="0"/>
                        </a:spcAft>
                        <a:buNone/>
                      </a:pPr>
                      <a:r>
                        <a:rPr lang="sv-SE" sz="1200"/>
                        <a:t>Functionality specification, acceptance test plan, draft of user manual</a:t>
                      </a:r>
                      <a:endParaRPr sz="1200"/>
                    </a:p>
                  </a:txBody>
                  <a:tcPr marT="68575" marB="68575" marR="91425" marL="91425"/>
                </a:tc>
              </a:tr>
              <a:tr h="255350">
                <a:tc>
                  <a:txBody>
                    <a:bodyPr/>
                    <a:lstStyle/>
                    <a:p>
                      <a:pPr indent="0" lvl="0" marL="0" rtl="0" algn="l">
                        <a:spcBef>
                          <a:spcPts val="0"/>
                        </a:spcBef>
                        <a:spcAft>
                          <a:spcPts val="0"/>
                        </a:spcAft>
                        <a:buNone/>
                      </a:pPr>
                      <a:r>
                        <a:rPr lang="sv-SE" sz="1200"/>
                        <a:t>Architectural, Interface, and Detailed Design</a:t>
                      </a:r>
                      <a:endParaRPr sz="1200"/>
                    </a:p>
                  </a:txBody>
                  <a:tcPr marT="68575" marB="68575" marR="91425" marL="91425"/>
                </a:tc>
                <a:tc>
                  <a:txBody>
                    <a:bodyPr/>
                    <a:lstStyle/>
                    <a:p>
                      <a:pPr indent="0" lvl="0" marL="0" rtl="0" algn="l">
                        <a:spcBef>
                          <a:spcPts val="0"/>
                        </a:spcBef>
                        <a:spcAft>
                          <a:spcPts val="0"/>
                        </a:spcAft>
                        <a:buNone/>
                      </a:pPr>
                      <a:r>
                        <a:rPr lang="sv-SE" sz="1200"/>
                        <a:t>Architectural, Interface, and Detailed Design Specifications. System, Integration, and Unit test plans</a:t>
                      </a:r>
                      <a:endParaRPr sz="1200"/>
                    </a:p>
                  </a:txBody>
                  <a:tcPr marT="68575" marB="68575" marR="91425" marL="91425"/>
                </a:tc>
              </a:tr>
              <a:tr h="255350">
                <a:tc>
                  <a:txBody>
                    <a:bodyPr/>
                    <a:lstStyle/>
                    <a:p>
                      <a:pPr indent="0" lvl="0" marL="0" rtl="0" algn="l">
                        <a:spcBef>
                          <a:spcPts val="0"/>
                        </a:spcBef>
                        <a:spcAft>
                          <a:spcPts val="0"/>
                        </a:spcAft>
                        <a:buNone/>
                      </a:pPr>
                      <a:r>
                        <a:rPr lang="sv-SE" sz="1200"/>
                        <a:t>Coding</a:t>
                      </a:r>
                      <a:endParaRPr sz="1200"/>
                    </a:p>
                  </a:txBody>
                  <a:tcPr marT="68575" marB="68575" marR="91425" marL="91425"/>
                </a:tc>
                <a:tc>
                  <a:txBody>
                    <a:bodyPr/>
                    <a:lstStyle/>
                    <a:p>
                      <a:pPr indent="0" lvl="0" marL="0" rtl="0" algn="l">
                        <a:spcBef>
                          <a:spcPts val="0"/>
                        </a:spcBef>
                        <a:spcAft>
                          <a:spcPts val="0"/>
                        </a:spcAft>
                        <a:buNone/>
                      </a:pPr>
                      <a:r>
                        <a:rPr lang="sv-SE" sz="1200"/>
                        <a:t>Source Code</a:t>
                      </a:r>
                      <a:endParaRPr sz="1200"/>
                    </a:p>
                  </a:txBody>
                  <a:tcPr marT="68575" marB="68575" marR="91425" marL="91425"/>
                </a:tc>
              </a:tr>
              <a:tr h="280500">
                <a:tc>
                  <a:txBody>
                    <a:bodyPr/>
                    <a:lstStyle/>
                    <a:p>
                      <a:pPr indent="0" lvl="0" marL="0" rtl="0" algn="l">
                        <a:spcBef>
                          <a:spcPts val="0"/>
                        </a:spcBef>
                        <a:spcAft>
                          <a:spcPts val="0"/>
                        </a:spcAft>
                        <a:buNone/>
                      </a:pPr>
                      <a:r>
                        <a:rPr lang="sv-SE" sz="1200"/>
                        <a:t>Unit, Module, Integration, and System Testing</a:t>
                      </a:r>
                      <a:endParaRPr sz="1200"/>
                    </a:p>
                  </a:txBody>
                  <a:tcPr marT="68575" marB="68575" marR="91425" marL="91425"/>
                </a:tc>
                <a:tc>
                  <a:txBody>
                    <a:bodyPr/>
                    <a:lstStyle/>
                    <a:p>
                      <a:pPr indent="0" lvl="0" marL="0" rtl="0" algn="l">
                        <a:spcBef>
                          <a:spcPts val="0"/>
                        </a:spcBef>
                        <a:spcAft>
                          <a:spcPts val="0"/>
                        </a:spcAft>
                        <a:buNone/>
                      </a:pPr>
                      <a:r>
                        <a:rPr lang="sv-SE" sz="1200"/>
                        <a:t>Testing Reports</a:t>
                      </a:r>
                      <a:endParaRPr sz="1200"/>
                    </a:p>
                  </a:txBody>
                  <a:tcPr marT="68575" marB="68575" marR="91425" marL="91425"/>
                </a:tc>
              </a:tr>
              <a:tr h="255350">
                <a:tc>
                  <a:txBody>
                    <a:bodyPr/>
                    <a:lstStyle/>
                    <a:p>
                      <a:pPr indent="0" lvl="0" marL="0" rtl="0" algn="l">
                        <a:spcBef>
                          <a:spcPts val="0"/>
                        </a:spcBef>
                        <a:spcAft>
                          <a:spcPts val="0"/>
                        </a:spcAft>
                        <a:buNone/>
                      </a:pPr>
                      <a:r>
                        <a:rPr lang="sv-SE" sz="1200"/>
                        <a:t>Acceptance Testing</a:t>
                      </a:r>
                      <a:endParaRPr sz="1200"/>
                    </a:p>
                  </a:txBody>
                  <a:tcPr marT="68575" marB="68575" marR="91425" marL="91425"/>
                </a:tc>
                <a:tc>
                  <a:txBody>
                    <a:bodyPr/>
                    <a:lstStyle/>
                    <a:p>
                      <a:pPr indent="0" lvl="0" marL="0" rtl="0" algn="l">
                        <a:spcBef>
                          <a:spcPts val="0"/>
                        </a:spcBef>
                        <a:spcAft>
                          <a:spcPts val="0"/>
                        </a:spcAft>
                        <a:buNone/>
                      </a:pPr>
                      <a:r>
                        <a:rPr lang="sv-SE" sz="1200"/>
                        <a:t>Final system and documentation</a:t>
                      </a:r>
                      <a:endParaRPr sz="1200"/>
                    </a:p>
                  </a:txBody>
                  <a:tcPr marT="68575" marB="68575" marR="91425" marL="91425"/>
                </a:tc>
              </a:tr>
            </a:tbl>
          </a:graphicData>
        </a:graphic>
      </p:graphicFrame>
      <p:sp>
        <p:nvSpPr>
          <p:cNvPr id="279" name="Google Shape;279;p38"/>
          <p:cNvSpPr txBox="1"/>
          <p:nvPr>
            <p:ph idx="12" type="sldNum"/>
          </p:nvPr>
        </p:nvSpPr>
        <p:spPr>
          <a:xfrm>
            <a:off x="6553200" y="4935625"/>
            <a:ext cx="2133600" cy="207900"/>
          </a:xfrm>
          <a:prstGeom prst="rect">
            <a:avLst/>
          </a:prstGeom>
        </p:spPr>
        <p:txBody>
          <a:bodyPr anchorCtr="0" anchor="t"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sv-SE" sz="600">
                <a:solidFill>
                  <a:schemeClr val="lt1"/>
                </a:solidFill>
              </a:rPr>
              <a:t>‹#›</a:t>
            </a:fld>
            <a:endParaRPr sz="600">
              <a:solidFill>
                <a:schemeClr val="lt1"/>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3" name="Shape 283"/>
        <p:cNvGrpSpPr/>
        <p:nvPr/>
      </p:nvGrpSpPr>
      <p:grpSpPr>
        <a:xfrm>
          <a:off x="0" y="0"/>
          <a:ext cx="0" cy="0"/>
          <a:chOff x="0" y="0"/>
          <a:chExt cx="0" cy="0"/>
        </a:xfrm>
      </p:grpSpPr>
      <p:sp>
        <p:nvSpPr>
          <p:cNvPr id="284" name="Google Shape;284;p39"/>
          <p:cNvSpPr txBox="1"/>
          <p:nvPr>
            <p:ph type="title"/>
          </p:nvPr>
        </p:nvSpPr>
        <p:spPr>
          <a:xfrm>
            <a:off x="468890" y="614003"/>
            <a:ext cx="8217900" cy="6684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sv-SE"/>
              <a:t>Applicability</a:t>
            </a:r>
            <a:endParaRPr/>
          </a:p>
        </p:txBody>
      </p:sp>
      <p:sp>
        <p:nvSpPr>
          <p:cNvPr id="285" name="Google Shape;285;p39"/>
          <p:cNvSpPr txBox="1"/>
          <p:nvPr>
            <p:ph idx="1" type="body"/>
          </p:nvPr>
        </p:nvSpPr>
        <p:spPr>
          <a:xfrm>
            <a:off x="468890" y="1282390"/>
            <a:ext cx="8217900" cy="3480300"/>
          </a:xfrm>
          <a:prstGeom prst="rect">
            <a:avLst/>
          </a:prstGeom>
        </p:spPr>
        <p:txBody>
          <a:bodyPr anchorCtr="0" anchor="t" bIns="45700" lIns="91425" spcFirstLastPara="1" rIns="91425" wrap="square" tIns="45700">
            <a:noAutofit/>
          </a:bodyPr>
          <a:lstStyle/>
          <a:p>
            <a:pPr indent="0" lvl="0" marL="0" marR="0" rtl="0" algn="l">
              <a:lnSpc>
                <a:spcPct val="100000"/>
              </a:lnSpc>
              <a:spcBef>
                <a:spcPts val="600"/>
              </a:spcBef>
              <a:spcAft>
                <a:spcPts val="0"/>
              </a:spcAft>
              <a:buNone/>
            </a:pPr>
            <a:r>
              <a:rPr b="1" lang="sv-SE"/>
              <a:t>What type of projects should use Waterfall?</a:t>
            </a:r>
            <a:endParaRPr b="1"/>
          </a:p>
          <a:p>
            <a:pPr indent="0" lvl="0" marL="0" marR="0" rtl="0" algn="l">
              <a:lnSpc>
                <a:spcPct val="100000"/>
              </a:lnSpc>
              <a:spcBef>
                <a:spcPts val="600"/>
              </a:spcBef>
              <a:spcAft>
                <a:spcPts val="0"/>
              </a:spcAft>
              <a:buNone/>
            </a:pPr>
            <a:r>
              <a:t/>
            </a:r>
            <a:endParaRPr/>
          </a:p>
          <a:p>
            <a:pPr indent="0" lvl="0" marL="0" rtl="0" algn="l">
              <a:spcBef>
                <a:spcPts val="1000"/>
              </a:spcBef>
              <a:spcAft>
                <a:spcPts val="0"/>
              </a:spcAft>
              <a:buNone/>
            </a:pPr>
            <a:r>
              <a:t/>
            </a:r>
            <a:endParaRPr/>
          </a:p>
        </p:txBody>
      </p:sp>
      <p:sp>
        <p:nvSpPr>
          <p:cNvPr id="286" name="Google Shape;286;p39"/>
          <p:cNvSpPr txBox="1"/>
          <p:nvPr>
            <p:ph idx="1" type="body"/>
          </p:nvPr>
        </p:nvSpPr>
        <p:spPr>
          <a:xfrm>
            <a:off x="457200" y="1784944"/>
            <a:ext cx="8229600" cy="2984400"/>
          </a:xfrm>
          <a:prstGeom prst="rect">
            <a:avLst/>
          </a:prstGeom>
        </p:spPr>
        <p:txBody>
          <a:bodyPr anchorCtr="0" anchor="t" bIns="45700" lIns="91425" spcFirstLastPara="1" rIns="91425" wrap="square" tIns="45700">
            <a:noAutofit/>
          </a:bodyPr>
          <a:lstStyle/>
          <a:p>
            <a:pPr indent="-393700" lvl="0" marL="457200" rtl="0" algn="l">
              <a:spcBef>
                <a:spcPts val="1000"/>
              </a:spcBef>
              <a:spcAft>
                <a:spcPts val="0"/>
              </a:spcAft>
              <a:buSzPts val="2600"/>
              <a:buChar char="•"/>
            </a:pPr>
            <a:r>
              <a:rPr lang="sv-SE"/>
              <a:t>Projects where the requirements are stable.</a:t>
            </a:r>
            <a:endParaRPr/>
          </a:p>
          <a:p>
            <a:pPr indent="-393700" lvl="0" marL="457200" rtl="0" algn="l">
              <a:spcBef>
                <a:spcPts val="1000"/>
              </a:spcBef>
              <a:spcAft>
                <a:spcPts val="0"/>
              </a:spcAft>
              <a:buSzPts val="2600"/>
              <a:buChar char="•"/>
            </a:pPr>
            <a:r>
              <a:rPr lang="sv-SE"/>
              <a:t>Projects where impact of failure is severe.</a:t>
            </a:r>
            <a:endParaRPr/>
          </a:p>
          <a:p>
            <a:pPr indent="-393700" lvl="0" marL="457200" rtl="0" algn="l">
              <a:spcBef>
                <a:spcPts val="1000"/>
              </a:spcBef>
              <a:spcAft>
                <a:spcPts val="0"/>
              </a:spcAft>
              <a:buSzPts val="2600"/>
              <a:buChar char="•"/>
            </a:pPr>
            <a:r>
              <a:rPr lang="sv-SE"/>
              <a:t>Projects with high turnover or inexperienced developers.</a:t>
            </a:r>
            <a:endParaRPr/>
          </a:p>
        </p:txBody>
      </p:sp>
      <p:sp>
        <p:nvSpPr>
          <p:cNvPr id="287" name="Google Shape;287;p39"/>
          <p:cNvSpPr txBox="1"/>
          <p:nvPr>
            <p:ph idx="12" type="sldNum"/>
          </p:nvPr>
        </p:nvSpPr>
        <p:spPr>
          <a:xfrm>
            <a:off x="6553200" y="4935625"/>
            <a:ext cx="2133600" cy="207900"/>
          </a:xfrm>
          <a:prstGeom prst="rect">
            <a:avLst/>
          </a:prstGeom>
        </p:spPr>
        <p:txBody>
          <a:bodyPr anchorCtr="0" anchor="t"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sv-SE" sz="600">
                <a:solidFill>
                  <a:schemeClr val="lt1"/>
                </a:solidFill>
              </a:rPr>
              <a:t>‹#›</a:t>
            </a:fld>
            <a:endParaRPr sz="600">
              <a:solidFill>
                <a:schemeClr val="lt1"/>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1" name="Shape 291"/>
        <p:cNvGrpSpPr/>
        <p:nvPr/>
      </p:nvGrpSpPr>
      <p:grpSpPr>
        <a:xfrm>
          <a:off x="0" y="0"/>
          <a:ext cx="0" cy="0"/>
          <a:chOff x="0" y="0"/>
          <a:chExt cx="0" cy="0"/>
        </a:xfrm>
      </p:grpSpPr>
      <p:sp>
        <p:nvSpPr>
          <p:cNvPr id="292" name="Google Shape;292;p40"/>
          <p:cNvSpPr txBox="1"/>
          <p:nvPr>
            <p:ph type="title"/>
          </p:nvPr>
        </p:nvSpPr>
        <p:spPr>
          <a:xfrm>
            <a:off x="468890" y="614003"/>
            <a:ext cx="8217900" cy="6684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sv-SE"/>
              <a:t>Problems</a:t>
            </a:r>
            <a:endParaRPr/>
          </a:p>
        </p:txBody>
      </p:sp>
      <p:sp>
        <p:nvSpPr>
          <p:cNvPr id="293" name="Google Shape;293;p40"/>
          <p:cNvSpPr txBox="1"/>
          <p:nvPr>
            <p:ph idx="1" type="body"/>
          </p:nvPr>
        </p:nvSpPr>
        <p:spPr>
          <a:xfrm>
            <a:off x="457200" y="1282401"/>
            <a:ext cx="8229600" cy="3486900"/>
          </a:xfrm>
          <a:prstGeom prst="rect">
            <a:avLst/>
          </a:prstGeom>
        </p:spPr>
        <p:txBody>
          <a:bodyPr anchorCtr="0" anchor="t" bIns="45700" lIns="91425" spcFirstLastPara="1" rIns="91425" wrap="square" tIns="45700">
            <a:noAutofit/>
          </a:bodyPr>
          <a:lstStyle/>
          <a:p>
            <a:pPr indent="-381000" lvl="0" marL="457200" rtl="0" algn="l">
              <a:spcBef>
                <a:spcPts val="1000"/>
              </a:spcBef>
              <a:spcAft>
                <a:spcPts val="0"/>
              </a:spcAft>
              <a:buSzPts val="2400"/>
              <a:buChar char="•"/>
            </a:pPr>
            <a:r>
              <a:rPr lang="sv-SE" sz="2400"/>
              <a:t>It is hard to know when you are done with a phase.</a:t>
            </a:r>
            <a:endParaRPr sz="2400"/>
          </a:p>
          <a:p>
            <a:pPr indent="-381000" lvl="0" marL="457200" rtl="0" algn="l">
              <a:spcBef>
                <a:spcPts val="1000"/>
              </a:spcBef>
              <a:spcAft>
                <a:spcPts val="0"/>
              </a:spcAft>
              <a:buSzPts val="2400"/>
              <a:buChar char="•"/>
            </a:pPr>
            <a:r>
              <a:rPr lang="sv-SE" sz="2400"/>
              <a:t>Inflexible model that </a:t>
            </a:r>
            <a:r>
              <a:rPr b="1" lang="sv-SE" sz="2400"/>
              <a:t>does not accommodate change</a:t>
            </a:r>
            <a:r>
              <a:rPr lang="sv-SE" sz="2400"/>
              <a:t>.</a:t>
            </a:r>
            <a:endParaRPr sz="2400"/>
          </a:p>
          <a:p>
            <a:pPr indent="-342900" lvl="1" marL="914400" rtl="0" algn="l">
              <a:spcBef>
                <a:spcPts val="500"/>
              </a:spcBef>
              <a:spcAft>
                <a:spcPts val="0"/>
              </a:spcAft>
              <a:buSzPts val="1800"/>
              <a:buChar char="•"/>
            </a:pPr>
            <a:r>
              <a:rPr lang="sv-SE" sz="1800"/>
              <a:t>Hard to respond to unexpected risk.</a:t>
            </a:r>
            <a:endParaRPr sz="1800"/>
          </a:p>
          <a:p>
            <a:pPr indent="-342900" lvl="1" marL="914400" rtl="0" algn="l">
              <a:spcBef>
                <a:spcPts val="500"/>
              </a:spcBef>
              <a:spcAft>
                <a:spcPts val="0"/>
              </a:spcAft>
              <a:buSzPts val="1800"/>
              <a:buChar char="•"/>
            </a:pPr>
            <a:r>
              <a:rPr lang="sv-SE" sz="1800"/>
              <a:t>What if the users hate your final system?</a:t>
            </a:r>
            <a:endParaRPr sz="1800"/>
          </a:p>
          <a:p>
            <a:pPr indent="-381000" lvl="0" marL="457200" rtl="0" algn="l">
              <a:spcBef>
                <a:spcPts val="1000"/>
              </a:spcBef>
              <a:spcAft>
                <a:spcPts val="0"/>
              </a:spcAft>
              <a:buSzPts val="2400"/>
              <a:buChar char="•"/>
            </a:pPr>
            <a:r>
              <a:rPr lang="sv-SE" sz="2400"/>
              <a:t>You </a:t>
            </a:r>
            <a:r>
              <a:rPr b="1" i="1" lang="sv-SE" sz="2400"/>
              <a:t>need</a:t>
            </a:r>
            <a:r>
              <a:rPr lang="sv-SE" sz="2400"/>
              <a:t> to return to earlier phases as details change.</a:t>
            </a:r>
            <a:endParaRPr sz="2400"/>
          </a:p>
          <a:p>
            <a:pPr indent="-342900" lvl="1" marL="914400" rtl="0" algn="l">
              <a:spcBef>
                <a:spcPts val="500"/>
              </a:spcBef>
              <a:spcAft>
                <a:spcPts val="0"/>
              </a:spcAft>
              <a:buSzPts val="1800"/>
              <a:buChar char="•"/>
            </a:pPr>
            <a:r>
              <a:rPr lang="sv-SE" sz="1800"/>
              <a:t>You rarely know your requirements that early.</a:t>
            </a:r>
            <a:endParaRPr sz="1800"/>
          </a:p>
          <a:p>
            <a:pPr indent="-342900" lvl="1" marL="914400" rtl="0" algn="l">
              <a:spcBef>
                <a:spcPts val="500"/>
              </a:spcBef>
              <a:spcAft>
                <a:spcPts val="0"/>
              </a:spcAft>
              <a:buSzPts val="1800"/>
              <a:buChar char="•"/>
            </a:pPr>
            <a:r>
              <a:rPr lang="sv-SE" sz="1800"/>
              <a:t>Implementation details often emerge during implementation.</a:t>
            </a:r>
            <a:endParaRPr sz="1800"/>
          </a:p>
          <a:p>
            <a:pPr indent="-381000" lvl="0" marL="457200" rtl="0" algn="l">
              <a:spcBef>
                <a:spcPts val="1000"/>
              </a:spcBef>
              <a:spcAft>
                <a:spcPts val="0"/>
              </a:spcAft>
              <a:buSzPts val="2400"/>
              <a:buChar char="•"/>
            </a:pPr>
            <a:r>
              <a:rPr lang="sv-SE" sz="2400"/>
              <a:t>You do not generally seek feedback until the end.</a:t>
            </a:r>
            <a:endParaRPr sz="2400"/>
          </a:p>
          <a:p>
            <a:pPr indent="-342900" lvl="1" marL="914400" rtl="0" algn="l">
              <a:spcBef>
                <a:spcPts val="500"/>
              </a:spcBef>
              <a:spcAft>
                <a:spcPts val="0"/>
              </a:spcAft>
              <a:buSzPts val="1800"/>
              <a:buChar char="•"/>
            </a:pPr>
            <a:r>
              <a:rPr lang="sv-SE" sz="1800"/>
              <a:t>And often </a:t>
            </a:r>
            <a:r>
              <a:rPr b="1" lang="sv-SE" sz="1800"/>
              <a:t>can’t</a:t>
            </a:r>
            <a:r>
              <a:rPr lang="sv-SE" sz="1800"/>
              <a:t> - hard to show a partial demo.</a:t>
            </a:r>
            <a:endParaRPr sz="1800"/>
          </a:p>
        </p:txBody>
      </p:sp>
      <p:sp>
        <p:nvSpPr>
          <p:cNvPr id="294" name="Google Shape;294;p40"/>
          <p:cNvSpPr txBox="1"/>
          <p:nvPr>
            <p:ph idx="12" type="sldNum"/>
          </p:nvPr>
        </p:nvSpPr>
        <p:spPr>
          <a:xfrm>
            <a:off x="6553200" y="4935625"/>
            <a:ext cx="2133600" cy="207900"/>
          </a:xfrm>
          <a:prstGeom prst="rect">
            <a:avLst/>
          </a:prstGeom>
        </p:spPr>
        <p:txBody>
          <a:bodyPr anchorCtr="0" anchor="t"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sv-SE" sz="600">
                <a:solidFill>
                  <a:schemeClr val="lt1"/>
                </a:solidFill>
              </a:rPr>
              <a:t>‹#›</a:t>
            </a:fld>
            <a:endParaRPr sz="600">
              <a:solidFill>
                <a:schemeClr val="lt1"/>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8" name="Shape 298"/>
        <p:cNvGrpSpPr/>
        <p:nvPr/>
      </p:nvGrpSpPr>
      <p:grpSpPr>
        <a:xfrm>
          <a:off x="0" y="0"/>
          <a:ext cx="0" cy="0"/>
          <a:chOff x="0" y="0"/>
          <a:chExt cx="0" cy="0"/>
        </a:xfrm>
      </p:grpSpPr>
      <p:sp>
        <p:nvSpPr>
          <p:cNvPr id="299" name="Google Shape;299;p41"/>
          <p:cNvSpPr txBox="1"/>
          <p:nvPr>
            <p:ph type="title"/>
          </p:nvPr>
        </p:nvSpPr>
        <p:spPr>
          <a:xfrm>
            <a:off x="409540" y="1573478"/>
            <a:ext cx="8217900" cy="6684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sv-SE" sz="4800"/>
              <a:t>Let’s take a break</a:t>
            </a:r>
            <a:endParaRPr sz="4800"/>
          </a:p>
        </p:txBody>
      </p:sp>
      <p:sp>
        <p:nvSpPr>
          <p:cNvPr id="300" name="Google Shape;300;p41"/>
          <p:cNvSpPr txBox="1"/>
          <p:nvPr>
            <p:ph idx="12" type="sldNum"/>
          </p:nvPr>
        </p:nvSpPr>
        <p:spPr>
          <a:xfrm>
            <a:off x="6553200" y="4935625"/>
            <a:ext cx="2133600" cy="207900"/>
          </a:xfrm>
          <a:prstGeom prst="rect">
            <a:avLst/>
          </a:prstGeom>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sv-SE" sz="600"/>
              <a:t>‹#›</a:t>
            </a:fld>
            <a:endParaRPr sz="600"/>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4" name="Shape 304"/>
        <p:cNvGrpSpPr/>
        <p:nvPr/>
      </p:nvGrpSpPr>
      <p:grpSpPr>
        <a:xfrm>
          <a:off x="0" y="0"/>
          <a:ext cx="0" cy="0"/>
          <a:chOff x="0" y="0"/>
          <a:chExt cx="0" cy="0"/>
        </a:xfrm>
      </p:grpSpPr>
      <p:sp>
        <p:nvSpPr>
          <p:cNvPr id="305" name="Google Shape;305;p42"/>
          <p:cNvSpPr txBox="1"/>
          <p:nvPr>
            <p:ph type="title"/>
          </p:nvPr>
        </p:nvSpPr>
        <p:spPr>
          <a:xfrm>
            <a:off x="468890" y="614003"/>
            <a:ext cx="8217900" cy="6684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sv-SE"/>
              <a:t>From The “Creator” Of Waterfall...</a:t>
            </a:r>
            <a:endParaRPr/>
          </a:p>
        </p:txBody>
      </p:sp>
      <p:sp>
        <p:nvSpPr>
          <p:cNvPr id="306" name="Google Shape;306;p42"/>
          <p:cNvSpPr txBox="1"/>
          <p:nvPr>
            <p:ph idx="1" type="body"/>
          </p:nvPr>
        </p:nvSpPr>
        <p:spPr>
          <a:xfrm>
            <a:off x="468900" y="2007950"/>
            <a:ext cx="8217900" cy="19191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lang="sv-SE" sz="3000"/>
              <a:t>“I believe in the concept, but the implementation is </a:t>
            </a:r>
            <a:r>
              <a:rPr lang="sv-SE" sz="3000"/>
              <a:t>risky and invites failure</a:t>
            </a:r>
            <a:r>
              <a:rPr lang="sv-SE" sz="3000"/>
              <a:t>.” </a:t>
            </a:r>
            <a:endParaRPr sz="3000"/>
          </a:p>
          <a:p>
            <a:pPr indent="0" lvl="0" marL="0" rtl="0" algn="l">
              <a:spcBef>
                <a:spcPts val="1000"/>
              </a:spcBef>
              <a:spcAft>
                <a:spcPts val="0"/>
              </a:spcAft>
              <a:buNone/>
            </a:pPr>
            <a:r>
              <a:rPr lang="sv-SE" sz="3000"/>
              <a:t>- Winston Royce </a:t>
            </a:r>
            <a:endParaRPr b="1" sz="3000"/>
          </a:p>
        </p:txBody>
      </p:sp>
      <p:sp>
        <p:nvSpPr>
          <p:cNvPr id="307" name="Google Shape;307;p42"/>
          <p:cNvSpPr txBox="1"/>
          <p:nvPr>
            <p:ph idx="12" type="sldNum"/>
          </p:nvPr>
        </p:nvSpPr>
        <p:spPr>
          <a:xfrm>
            <a:off x="6553200" y="4935625"/>
            <a:ext cx="2133600" cy="207900"/>
          </a:xfrm>
          <a:prstGeom prst="rect">
            <a:avLst/>
          </a:prstGeom>
        </p:spPr>
        <p:txBody>
          <a:bodyPr anchorCtr="0" anchor="t"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sv-SE" sz="600">
                <a:solidFill>
                  <a:schemeClr val="lt1"/>
                </a:solidFill>
              </a:rPr>
              <a:t>‹#›</a:t>
            </a:fld>
            <a:endParaRPr sz="600">
              <a:solidFill>
                <a:schemeClr val="lt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0" name="Shape 90"/>
        <p:cNvGrpSpPr/>
        <p:nvPr/>
      </p:nvGrpSpPr>
      <p:grpSpPr>
        <a:xfrm>
          <a:off x="0" y="0"/>
          <a:ext cx="0" cy="0"/>
          <a:chOff x="0" y="0"/>
          <a:chExt cx="0" cy="0"/>
        </a:xfrm>
      </p:grpSpPr>
      <p:sp>
        <p:nvSpPr>
          <p:cNvPr id="91" name="Google Shape;91;p16"/>
          <p:cNvSpPr txBox="1"/>
          <p:nvPr>
            <p:ph type="title"/>
          </p:nvPr>
        </p:nvSpPr>
        <p:spPr>
          <a:xfrm>
            <a:off x="468890" y="614003"/>
            <a:ext cx="8217900" cy="6684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sv-SE"/>
              <a:t>Development is %S##% Hard</a:t>
            </a:r>
            <a:endParaRPr/>
          </a:p>
        </p:txBody>
      </p:sp>
      <p:sp>
        <p:nvSpPr>
          <p:cNvPr id="92" name="Google Shape;92;p16"/>
          <p:cNvSpPr txBox="1"/>
          <p:nvPr>
            <p:ph idx="1" type="body"/>
          </p:nvPr>
        </p:nvSpPr>
        <p:spPr>
          <a:xfrm>
            <a:off x="468890" y="1282390"/>
            <a:ext cx="8217900" cy="3480300"/>
          </a:xfrm>
          <a:prstGeom prst="rect">
            <a:avLst/>
          </a:prstGeom>
        </p:spPr>
        <p:txBody>
          <a:bodyPr anchorCtr="0" anchor="t" bIns="45700" lIns="91425" spcFirstLastPara="1" rIns="91425" wrap="square" tIns="45700">
            <a:noAutofit/>
          </a:bodyPr>
          <a:lstStyle/>
          <a:p>
            <a:pPr indent="-393700" lvl="0" marL="457200" rtl="0" algn="l">
              <a:spcBef>
                <a:spcPts val="1000"/>
              </a:spcBef>
              <a:spcAft>
                <a:spcPts val="0"/>
              </a:spcAft>
              <a:buSzPts val="2600"/>
              <a:buChar char="•"/>
            </a:pPr>
            <a:r>
              <a:rPr lang="sv-SE"/>
              <a:t>Complexity</a:t>
            </a:r>
            <a:endParaRPr/>
          </a:p>
          <a:p>
            <a:pPr indent="-368300" lvl="1" marL="914400" rtl="0" algn="l">
              <a:spcBef>
                <a:spcPts val="500"/>
              </a:spcBef>
              <a:spcAft>
                <a:spcPts val="0"/>
              </a:spcAft>
              <a:buSzPts val="2200"/>
              <a:buChar char="•"/>
            </a:pPr>
            <a:r>
              <a:rPr lang="sv-SE"/>
              <a:t>More complex than a skyscraper.</a:t>
            </a:r>
            <a:endParaRPr/>
          </a:p>
          <a:p>
            <a:pPr indent="-393700" lvl="0" marL="457200" rtl="0" algn="l">
              <a:spcBef>
                <a:spcPts val="1000"/>
              </a:spcBef>
              <a:spcAft>
                <a:spcPts val="0"/>
              </a:spcAft>
              <a:buSzPts val="2600"/>
              <a:buChar char="•"/>
            </a:pPr>
            <a:r>
              <a:rPr lang="sv-SE"/>
              <a:t>Changeability</a:t>
            </a:r>
            <a:endParaRPr/>
          </a:p>
          <a:p>
            <a:pPr indent="-368300" lvl="1" marL="914400" rtl="0" algn="l">
              <a:spcBef>
                <a:spcPts val="500"/>
              </a:spcBef>
              <a:spcAft>
                <a:spcPts val="0"/>
              </a:spcAft>
              <a:buSzPts val="2200"/>
              <a:buChar char="•"/>
            </a:pPr>
            <a:r>
              <a:rPr lang="sv-SE"/>
              <a:t>Software is “easy” to change.</a:t>
            </a:r>
            <a:endParaRPr/>
          </a:p>
          <a:p>
            <a:pPr indent="-393700" lvl="0" marL="457200" rtl="0" algn="l">
              <a:spcBef>
                <a:spcPts val="1000"/>
              </a:spcBef>
              <a:spcAft>
                <a:spcPts val="0"/>
              </a:spcAft>
              <a:buSzPts val="2600"/>
              <a:buChar char="•"/>
            </a:pPr>
            <a:r>
              <a:rPr lang="sv-SE"/>
              <a:t>Invisibility</a:t>
            </a:r>
            <a:endParaRPr/>
          </a:p>
          <a:p>
            <a:pPr indent="-368300" lvl="1" marL="914400" rtl="0" algn="l">
              <a:spcBef>
                <a:spcPts val="500"/>
              </a:spcBef>
              <a:spcAft>
                <a:spcPts val="0"/>
              </a:spcAft>
              <a:buSzPts val="2200"/>
              <a:buChar char="•"/>
            </a:pPr>
            <a:r>
              <a:rPr lang="sv-SE"/>
              <a:t>We cannot see the progress of development.</a:t>
            </a:r>
            <a:endParaRPr/>
          </a:p>
          <a:p>
            <a:pPr indent="-393700" lvl="0" marL="457200" rtl="0" algn="l">
              <a:spcBef>
                <a:spcPts val="1000"/>
              </a:spcBef>
              <a:spcAft>
                <a:spcPts val="0"/>
              </a:spcAft>
              <a:buSzPts val="2600"/>
              <a:buChar char="•"/>
            </a:pPr>
            <a:r>
              <a:rPr lang="sv-SE"/>
              <a:t>Conformity</a:t>
            </a:r>
            <a:endParaRPr/>
          </a:p>
          <a:p>
            <a:pPr indent="-368300" lvl="1" marL="914400" rtl="0" algn="l">
              <a:spcBef>
                <a:spcPts val="500"/>
              </a:spcBef>
              <a:spcAft>
                <a:spcPts val="0"/>
              </a:spcAft>
              <a:buSzPts val="2200"/>
              <a:buChar char="•"/>
            </a:pPr>
            <a:r>
              <a:rPr lang="sv-SE"/>
              <a:t>Software must be molded to fit external constraints.</a:t>
            </a:r>
            <a:endParaRPr/>
          </a:p>
          <a:p>
            <a:pPr indent="0" lvl="0" marL="0" rtl="0" algn="l">
              <a:spcBef>
                <a:spcPts val="1000"/>
              </a:spcBef>
              <a:spcAft>
                <a:spcPts val="0"/>
              </a:spcAft>
              <a:buNone/>
            </a:pPr>
            <a:r>
              <a:t/>
            </a:r>
            <a:endParaRPr/>
          </a:p>
        </p:txBody>
      </p:sp>
      <p:sp>
        <p:nvSpPr>
          <p:cNvPr id="93" name="Google Shape;93;p16"/>
          <p:cNvSpPr txBox="1"/>
          <p:nvPr>
            <p:ph idx="12" type="sldNum"/>
          </p:nvPr>
        </p:nvSpPr>
        <p:spPr>
          <a:xfrm>
            <a:off x="6553200" y="4935625"/>
            <a:ext cx="2133600" cy="207900"/>
          </a:xfrm>
          <a:prstGeom prst="rect">
            <a:avLst/>
          </a:prstGeom>
        </p:spPr>
        <p:txBody>
          <a:bodyPr anchorCtr="0" anchor="t"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sv-SE" sz="600">
                <a:solidFill>
                  <a:schemeClr val="lt1"/>
                </a:solidFill>
              </a:rPr>
              <a:t>‹#›</a:t>
            </a:fld>
            <a:endParaRPr sz="600">
              <a:solidFill>
                <a:schemeClr val="lt1"/>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1" name="Shape 311"/>
        <p:cNvGrpSpPr/>
        <p:nvPr/>
      </p:nvGrpSpPr>
      <p:grpSpPr>
        <a:xfrm>
          <a:off x="0" y="0"/>
          <a:ext cx="0" cy="0"/>
          <a:chOff x="0" y="0"/>
          <a:chExt cx="0" cy="0"/>
        </a:xfrm>
      </p:grpSpPr>
      <p:sp>
        <p:nvSpPr>
          <p:cNvPr id="312" name="Google Shape;312;p43"/>
          <p:cNvSpPr txBox="1"/>
          <p:nvPr>
            <p:ph type="title"/>
          </p:nvPr>
        </p:nvSpPr>
        <p:spPr>
          <a:xfrm>
            <a:off x="468890" y="614003"/>
            <a:ext cx="8217900" cy="6684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sv-SE"/>
              <a:t>Enter… Agile Development</a:t>
            </a:r>
            <a:endParaRPr/>
          </a:p>
        </p:txBody>
      </p:sp>
      <p:sp>
        <p:nvSpPr>
          <p:cNvPr id="313" name="Google Shape;313;p43"/>
          <p:cNvSpPr txBox="1"/>
          <p:nvPr>
            <p:ph idx="1" type="body"/>
          </p:nvPr>
        </p:nvSpPr>
        <p:spPr>
          <a:xfrm>
            <a:off x="468890" y="1282390"/>
            <a:ext cx="8217900" cy="3480300"/>
          </a:xfrm>
          <a:prstGeom prst="rect">
            <a:avLst/>
          </a:prstGeom>
        </p:spPr>
        <p:txBody>
          <a:bodyPr anchorCtr="0" anchor="t" bIns="45700" lIns="91425" spcFirstLastPara="1" rIns="91425" wrap="square" tIns="45700">
            <a:noAutofit/>
          </a:bodyPr>
          <a:lstStyle/>
          <a:p>
            <a:pPr indent="-419100" lvl="0" marL="457200" marR="0" rtl="0" algn="l">
              <a:lnSpc>
                <a:spcPct val="100000"/>
              </a:lnSpc>
              <a:spcBef>
                <a:spcPts val="600"/>
              </a:spcBef>
              <a:spcAft>
                <a:spcPts val="0"/>
              </a:spcAft>
              <a:buClr>
                <a:schemeClr val="dk1"/>
              </a:buClr>
              <a:buSzPts val="3000"/>
              <a:buFont typeface="Arial"/>
              <a:buChar char="•"/>
            </a:pPr>
            <a:r>
              <a:rPr lang="sv-SE"/>
              <a:t>“Agile” software development processes</a:t>
            </a:r>
            <a:endParaRPr/>
          </a:p>
          <a:p>
            <a:pPr indent="-406400" lvl="1" marL="914400" rtl="0" algn="l">
              <a:spcBef>
                <a:spcPts val="500"/>
              </a:spcBef>
              <a:spcAft>
                <a:spcPts val="0"/>
              </a:spcAft>
              <a:buSzPts val="2800"/>
              <a:buChar char="•"/>
            </a:pPr>
            <a:r>
              <a:rPr lang="sv-SE" sz="2400"/>
              <a:t>Iterative and Incremental Processes</a:t>
            </a:r>
            <a:endParaRPr sz="2400"/>
          </a:p>
          <a:p>
            <a:pPr indent="-368300" lvl="1" marL="914400" rtl="0" algn="l">
              <a:spcBef>
                <a:spcPts val="500"/>
              </a:spcBef>
              <a:spcAft>
                <a:spcPts val="0"/>
              </a:spcAft>
              <a:buSzPts val="2200"/>
              <a:buChar char="•"/>
            </a:pPr>
            <a:r>
              <a:rPr lang="sv-SE"/>
              <a:t>The Agile Manifesto</a:t>
            </a:r>
            <a:endParaRPr/>
          </a:p>
          <a:p>
            <a:pPr indent="-381000" lvl="2" marL="1371600" rtl="0" algn="l">
              <a:spcBef>
                <a:spcPts val="500"/>
              </a:spcBef>
              <a:spcAft>
                <a:spcPts val="0"/>
              </a:spcAft>
              <a:buSzPts val="2400"/>
              <a:buChar char="•"/>
            </a:pPr>
            <a:r>
              <a:rPr lang="sv-SE" sz="2400"/>
              <a:t>The Scrum Process</a:t>
            </a:r>
            <a:endParaRPr/>
          </a:p>
          <a:p>
            <a:pPr indent="-393700" lvl="0" marL="457200" marR="0" rtl="0" algn="l">
              <a:lnSpc>
                <a:spcPct val="100000"/>
              </a:lnSpc>
              <a:spcBef>
                <a:spcPts val="0"/>
              </a:spcBef>
              <a:spcAft>
                <a:spcPts val="0"/>
              </a:spcAft>
              <a:buSzPts val="2600"/>
              <a:buChar char="•"/>
            </a:pPr>
            <a:r>
              <a:rPr lang="sv-SE"/>
              <a:t>eXtreme Programming</a:t>
            </a:r>
            <a:endParaRPr/>
          </a:p>
          <a:p>
            <a:pPr indent="-368300" lvl="1" marL="914400" marR="0" rtl="0" algn="l">
              <a:lnSpc>
                <a:spcPct val="100000"/>
              </a:lnSpc>
              <a:spcBef>
                <a:spcPts val="0"/>
              </a:spcBef>
              <a:spcAft>
                <a:spcPts val="0"/>
              </a:spcAft>
              <a:buSzPts val="2200"/>
              <a:buChar char="•"/>
            </a:pPr>
            <a:r>
              <a:rPr lang="sv-SE"/>
              <a:t>Not a single process, but a set of agile principles that can guide development.</a:t>
            </a:r>
            <a:endParaRPr/>
          </a:p>
        </p:txBody>
      </p:sp>
      <p:sp>
        <p:nvSpPr>
          <p:cNvPr id="314" name="Google Shape;314;p43"/>
          <p:cNvSpPr txBox="1"/>
          <p:nvPr>
            <p:ph idx="12" type="sldNum"/>
          </p:nvPr>
        </p:nvSpPr>
        <p:spPr>
          <a:xfrm>
            <a:off x="6553200" y="4935625"/>
            <a:ext cx="2133600" cy="207900"/>
          </a:xfrm>
          <a:prstGeom prst="rect">
            <a:avLst/>
          </a:prstGeom>
        </p:spPr>
        <p:txBody>
          <a:bodyPr anchorCtr="0" anchor="t"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sv-SE" sz="600">
                <a:solidFill>
                  <a:schemeClr val="lt1"/>
                </a:solidFill>
              </a:rPr>
              <a:t>‹#›</a:t>
            </a:fld>
            <a:endParaRPr sz="600">
              <a:solidFill>
                <a:schemeClr val="lt1"/>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8" name="Shape 318"/>
        <p:cNvGrpSpPr/>
        <p:nvPr/>
      </p:nvGrpSpPr>
      <p:grpSpPr>
        <a:xfrm>
          <a:off x="0" y="0"/>
          <a:ext cx="0" cy="0"/>
          <a:chOff x="0" y="0"/>
          <a:chExt cx="0" cy="0"/>
        </a:xfrm>
      </p:grpSpPr>
      <p:sp>
        <p:nvSpPr>
          <p:cNvPr id="319" name="Google Shape;319;p44"/>
          <p:cNvSpPr/>
          <p:nvPr/>
        </p:nvSpPr>
        <p:spPr>
          <a:xfrm>
            <a:off x="7026350" y="1641394"/>
            <a:ext cx="1511100" cy="2259900"/>
          </a:xfrm>
          <a:prstGeom prst="rect">
            <a:avLst/>
          </a:prstGeom>
          <a:solidFill>
            <a:srgbClr val="E6B8AF"/>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44"/>
          <p:cNvSpPr/>
          <p:nvPr/>
        </p:nvSpPr>
        <p:spPr>
          <a:xfrm>
            <a:off x="5118888" y="1641394"/>
            <a:ext cx="1745100" cy="2259900"/>
          </a:xfrm>
          <a:prstGeom prst="rect">
            <a:avLst/>
          </a:prstGeom>
          <a:solidFill>
            <a:srgbClr val="E6B8AF"/>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44"/>
          <p:cNvSpPr/>
          <p:nvPr/>
        </p:nvSpPr>
        <p:spPr>
          <a:xfrm>
            <a:off x="3676675" y="1641394"/>
            <a:ext cx="1288500" cy="2259900"/>
          </a:xfrm>
          <a:prstGeom prst="rect">
            <a:avLst/>
          </a:prstGeom>
          <a:solidFill>
            <a:srgbClr val="E6B8AF"/>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44"/>
          <p:cNvSpPr/>
          <p:nvPr/>
        </p:nvSpPr>
        <p:spPr>
          <a:xfrm>
            <a:off x="2234475" y="1641394"/>
            <a:ext cx="1288500" cy="2259900"/>
          </a:xfrm>
          <a:prstGeom prst="rect">
            <a:avLst/>
          </a:prstGeom>
          <a:solidFill>
            <a:srgbClr val="E6B8AF"/>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44"/>
          <p:cNvSpPr/>
          <p:nvPr/>
        </p:nvSpPr>
        <p:spPr>
          <a:xfrm>
            <a:off x="2562050" y="3365156"/>
            <a:ext cx="5995800" cy="273900"/>
          </a:xfrm>
          <a:prstGeom prst="roundRect">
            <a:avLst>
              <a:gd fmla="val 16667" name="adj"/>
            </a:avLst>
          </a:prstGeom>
          <a:solidFill>
            <a:srgbClr val="D9D9D9"/>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44"/>
          <p:cNvSpPr/>
          <p:nvPr/>
        </p:nvSpPr>
        <p:spPr>
          <a:xfrm>
            <a:off x="2562050" y="2809556"/>
            <a:ext cx="5995800" cy="273900"/>
          </a:xfrm>
          <a:prstGeom prst="roundRect">
            <a:avLst>
              <a:gd fmla="val 16667" name="adj"/>
            </a:avLst>
          </a:prstGeom>
          <a:solidFill>
            <a:srgbClr val="D9D9D9"/>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44"/>
          <p:cNvSpPr/>
          <p:nvPr/>
        </p:nvSpPr>
        <p:spPr>
          <a:xfrm>
            <a:off x="2562050" y="2253956"/>
            <a:ext cx="5995800" cy="273900"/>
          </a:xfrm>
          <a:prstGeom prst="roundRect">
            <a:avLst>
              <a:gd fmla="val 16667" name="adj"/>
            </a:avLst>
          </a:prstGeom>
          <a:solidFill>
            <a:srgbClr val="D9D9D9"/>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44"/>
          <p:cNvSpPr txBox="1"/>
          <p:nvPr>
            <p:ph type="title"/>
          </p:nvPr>
        </p:nvSpPr>
        <p:spPr>
          <a:xfrm>
            <a:off x="468890" y="614003"/>
            <a:ext cx="8217900" cy="6684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sv-SE"/>
              <a:t>Work Partitioning: Waterfall</a:t>
            </a:r>
            <a:endParaRPr/>
          </a:p>
        </p:txBody>
      </p:sp>
      <p:sp>
        <p:nvSpPr>
          <p:cNvPr id="327" name="Google Shape;327;p44"/>
          <p:cNvSpPr txBox="1"/>
          <p:nvPr/>
        </p:nvSpPr>
        <p:spPr>
          <a:xfrm>
            <a:off x="591500" y="1966988"/>
            <a:ext cx="2160900" cy="195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sv-SE" sz="2400"/>
              <a:t>Feature 1</a:t>
            </a:r>
            <a:endParaRPr b="1" sz="2400"/>
          </a:p>
          <a:p>
            <a:pPr indent="0" lvl="0" marL="0" rtl="0" algn="l">
              <a:spcBef>
                <a:spcPts val="0"/>
              </a:spcBef>
              <a:spcAft>
                <a:spcPts val="0"/>
              </a:spcAft>
              <a:buNone/>
            </a:pPr>
            <a:r>
              <a:t/>
            </a:r>
            <a:endParaRPr b="1" sz="2400"/>
          </a:p>
          <a:p>
            <a:pPr indent="0" lvl="0" marL="0" rtl="0" algn="l">
              <a:spcBef>
                <a:spcPts val="0"/>
              </a:spcBef>
              <a:spcAft>
                <a:spcPts val="0"/>
              </a:spcAft>
              <a:buNone/>
            </a:pPr>
            <a:r>
              <a:rPr b="1" lang="sv-SE" sz="2400"/>
              <a:t>Feature 2</a:t>
            </a:r>
            <a:endParaRPr b="1" sz="2400"/>
          </a:p>
          <a:p>
            <a:pPr indent="0" lvl="0" marL="0" rtl="0" algn="l">
              <a:spcBef>
                <a:spcPts val="0"/>
              </a:spcBef>
              <a:spcAft>
                <a:spcPts val="0"/>
              </a:spcAft>
              <a:buNone/>
            </a:pPr>
            <a:r>
              <a:t/>
            </a:r>
            <a:endParaRPr b="1" sz="2400"/>
          </a:p>
          <a:p>
            <a:pPr indent="0" lvl="0" marL="0" rtl="0" algn="l">
              <a:spcBef>
                <a:spcPts val="0"/>
              </a:spcBef>
              <a:spcAft>
                <a:spcPts val="0"/>
              </a:spcAft>
              <a:buNone/>
            </a:pPr>
            <a:r>
              <a:rPr b="1" lang="sv-SE" sz="2400"/>
              <a:t>Feature 3</a:t>
            </a:r>
            <a:endParaRPr b="1" sz="2400"/>
          </a:p>
        </p:txBody>
      </p:sp>
      <p:sp>
        <p:nvSpPr>
          <p:cNvPr id="328" name="Google Shape;328;p44"/>
          <p:cNvSpPr txBox="1"/>
          <p:nvPr/>
        </p:nvSpPr>
        <p:spPr>
          <a:xfrm>
            <a:off x="2234475" y="1668075"/>
            <a:ext cx="6597300" cy="44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sv-SE" sz="2400"/>
              <a:t>Design	  Code	   Unit Test	   Integrate</a:t>
            </a:r>
            <a:endParaRPr b="1" sz="2400"/>
          </a:p>
        </p:txBody>
      </p:sp>
      <p:cxnSp>
        <p:nvCxnSpPr>
          <p:cNvPr id="329" name="Google Shape;329;p44"/>
          <p:cNvCxnSpPr/>
          <p:nvPr/>
        </p:nvCxnSpPr>
        <p:spPr>
          <a:xfrm>
            <a:off x="3604138" y="2063644"/>
            <a:ext cx="0" cy="1635900"/>
          </a:xfrm>
          <a:prstGeom prst="straightConnector1">
            <a:avLst/>
          </a:prstGeom>
          <a:noFill/>
          <a:ln cap="flat" cmpd="sng" w="19050">
            <a:solidFill>
              <a:schemeClr val="dk2"/>
            </a:solidFill>
            <a:prstDash val="dash"/>
            <a:round/>
            <a:headEnd len="med" w="med" type="none"/>
            <a:tailEnd len="med" w="med" type="none"/>
          </a:ln>
        </p:spPr>
      </p:cxnSp>
      <p:cxnSp>
        <p:nvCxnSpPr>
          <p:cNvPr id="330" name="Google Shape;330;p44"/>
          <p:cNvCxnSpPr/>
          <p:nvPr/>
        </p:nvCxnSpPr>
        <p:spPr>
          <a:xfrm>
            <a:off x="5037700" y="2063644"/>
            <a:ext cx="0" cy="1635900"/>
          </a:xfrm>
          <a:prstGeom prst="straightConnector1">
            <a:avLst/>
          </a:prstGeom>
          <a:noFill/>
          <a:ln cap="flat" cmpd="sng" w="19050">
            <a:solidFill>
              <a:schemeClr val="dk2"/>
            </a:solidFill>
            <a:prstDash val="dash"/>
            <a:round/>
            <a:headEnd len="med" w="med" type="none"/>
            <a:tailEnd len="med" w="med" type="none"/>
          </a:ln>
        </p:spPr>
      </p:cxnSp>
      <p:cxnSp>
        <p:nvCxnSpPr>
          <p:cNvPr id="331" name="Google Shape;331;p44"/>
          <p:cNvCxnSpPr/>
          <p:nvPr/>
        </p:nvCxnSpPr>
        <p:spPr>
          <a:xfrm>
            <a:off x="6945175" y="2063644"/>
            <a:ext cx="0" cy="1635900"/>
          </a:xfrm>
          <a:prstGeom prst="straightConnector1">
            <a:avLst/>
          </a:prstGeom>
          <a:noFill/>
          <a:ln cap="flat" cmpd="sng" w="19050">
            <a:solidFill>
              <a:schemeClr val="dk2"/>
            </a:solidFill>
            <a:prstDash val="dash"/>
            <a:round/>
            <a:headEnd len="med" w="med" type="none"/>
            <a:tailEnd len="med" w="med" type="none"/>
          </a:ln>
        </p:spPr>
      </p:cxnSp>
      <p:sp>
        <p:nvSpPr>
          <p:cNvPr id="332" name="Google Shape;332;p44"/>
          <p:cNvSpPr/>
          <p:nvPr/>
        </p:nvSpPr>
        <p:spPr>
          <a:xfrm>
            <a:off x="2988150" y="1401769"/>
            <a:ext cx="1389850" cy="243488"/>
          </a:xfrm>
          <a:custGeom>
            <a:rect b="b" l="l" r="r" t="t"/>
            <a:pathLst>
              <a:path extrusionOk="0" h="12986" w="55594">
                <a:moveTo>
                  <a:pt x="0" y="12986"/>
                </a:moveTo>
                <a:lnTo>
                  <a:pt x="30029" y="0"/>
                </a:lnTo>
                <a:lnTo>
                  <a:pt x="55594" y="12986"/>
                </a:lnTo>
              </a:path>
            </a:pathLst>
          </a:custGeom>
          <a:noFill/>
          <a:ln cap="flat" cmpd="sng" w="19050">
            <a:solidFill>
              <a:srgbClr val="980000"/>
            </a:solidFill>
            <a:prstDash val="solid"/>
            <a:round/>
            <a:headEnd len="med" w="med" type="none"/>
            <a:tailEnd len="med" w="med" type="triangle"/>
          </a:ln>
        </p:spPr>
      </p:sp>
      <p:sp>
        <p:nvSpPr>
          <p:cNvPr id="333" name="Google Shape;333;p44"/>
          <p:cNvSpPr/>
          <p:nvPr/>
        </p:nvSpPr>
        <p:spPr>
          <a:xfrm>
            <a:off x="4378000" y="1401769"/>
            <a:ext cx="1389850" cy="243488"/>
          </a:xfrm>
          <a:custGeom>
            <a:rect b="b" l="l" r="r" t="t"/>
            <a:pathLst>
              <a:path extrusionOk="0" h="12986" w="55594">
                <a:moveTo>
                  <a:pt x="0" y="12986"/>
                </a:moveTo>
                <a:lnTo>
                  <a:pt x="30029" y="0"/>
                </a:lnTo>
                <a:lnTo>
                  <a:pt x="55594" y="12986"/>
                </a:lnTo>
              </a:path>
            </a:pathLst>
          </a:custGeom>
          <a:noFill/>
          <a:ln cap="flat" cmpd="sng" w="19050">
            <a:solidFill>
              <a:srgbClr val="980000"/>
            </a:solidFill>
            <a:prstDash val="solid"/>
            <a:round/>
            <a:headEnd len="med" w="med" type="none"/>
            <a:tailEnd len="med" w="med" type="triangle"/>
          </a:ln>
        </p:spPr>
      </p:sp>
      <p:sp>
        <p:nvSpPr>
          <p:cNvPr id="334" name="Google Shape;334;p44"/>
          <p:cNvSpPr/>
          <p:nvPr/>
        </p:nvSpPr>
        <p:spPr>
          <a:xfrm>
            <a:off x="6295925" y="1401769"/>
            <a:ext cx="1564832" cy="243488"/>
          </a:xfrm>
          <a:custGeom>
            <a:rect b="b" l="l" r="r" t="t"/>
            <a:pathLst>
              <a:path extrusionOk="0" h="12986" w="55594">
                <a:moveTo>
                  <a:pt x="0" y="12986"/>
                </a:moveTo>
                <a:lnTo>
                  <a:pt x="30029" y="0"/>
                </a:lnTo>
                <a:lnTo>
                  <a:pt x="55594" y="12986"/>
                </a:lnTo>
              </a:path>
            </a:pathLst>
          </a:custGeom>
          <a:noFill/>
          <a:ln cap="flat" cmpd="sng" w="19050">
            <a:solidFill>
              <a:srgbClr val="980000"/>
            </a:solidFill>
            <a:prstDash val="solid"/>
            <a:round/>
            <a:headEnd len="med" w="med" type="none"/>
            <a:tailEnd len="med" w="med" type="triangle"/>
          </a:ln>
        </p:spPr>
      </p:sp>
      <p:sp>
        <p:nvSpPr>
          <p:cNvPr id="335" name="Google Shape;335;p44"/>
          <p:cNvSpPr txBox="1"/>
          <p:nvPr>
            <p:ph idx="12" type="sldNum"/>
          </p:nvPr>
        </p:nvSpPr>
        <p:spPr>
          <a:xfrm>
            <a:off x="6553200" y="4935625"/>
            <a:ext cx="2133600" cy="207900"/>
          </a:xfrm>
          <a:prstGeom prst="rect">
            <a:avLst/>
          </a:prstGeom>
        </p:spPr>
        <p:txBody>
          <a:bodyPr anchorCtr="0" anchor="t"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sv-SE" sz="600">
                <a:solidFill>
                  <a:schemeClr val="lt1"/>
                </a:solidFill>
              </a:rPr>
              <a:t>‹#›</a:t>
            </a:fld>
            <a:endParaRPr sz="600">
              <a:solidFill>
                <a:schemeClr val="lt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2"/>
                                        </p:tgtEl>
                                        <p:attrNameLst>
                                          <p:attrName>style.visibility</p:attrName>
                                        </p:attrNameLst>
                                      </p:cBhvr>
                                      <p:to>
                                        <p:strVal val="visible"/>
                                      </p:to>
                                    </p:set>
                                    <p:animEffect filter="fade" transition="in">
                                      <p:cBhvr>
                                        <p:cTn dur="1"/>
                                        <p:tgtEl>
                                          <p:spTgt spid="32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2"/>
                                        </p:tgtEl>
                                        <p:attrNameLst>
                                          <p:attrName>style.visibility</p:attrName>
                                        </p:attrNameLst>
                                      </p:cBhvr>
                                      <p:to>
                                        <p:strVal val="visible"/>
                                      </p:to>
                                    </p:set>
                                    <p:animEffect filter="fade" transition="in">
                                      <p:cBhvr>
                                        <p:cTn dur="1"/>
                                        <p:tgtEl>
                                          <p:spTgt spid="332"/>
                                        </p:tgtEl>
                                      </p:cBhvr>
                                    </p:animEffect>
                                  </p:childTnLst>
                                </p:cTn>
                              </p:par>
                              <p:par>
                                <p:cTn fill="hold" nodeType="withEffect" presetClass="entr" presetID="10" presetSubtype="0">
                                  <p:stCondLst>
                                    <p:cond delay="0"/>
                                  </p:stCondLst>
                                  <p:childTnLst>
                                    <p:set>
                                      <p:cBhvr>
                                        <p:cTn dur="1" fill="hold">
                                          <p:stCondLst>
                                            <p:cond delay="0"/>
                                          </p:stCondLst>
                                        </p:cTn>
                                        <p:tgtEl>
                                          <p:spTgt spid="321"/>
                                        </p:tgtEl>
                                        <p:attrNameLst>
                                          <p:attrName>style.visibility</p:attrName>
                                        </p:attrNameLst>
                                      </p:cBhvr>
                                      <p:to>
                                        <p:strVal val="visible"/>
                                      </p:to>
                                    </p:set>
                                    <p:animEffect filter="fade" transition="in">
                                      <p:cBhvr>
                                        <p:cTn dur="1"/>
                                        <p:tgtEl>
                                          <p:spTgt spid="32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3"/>
                                        </p:tgtEl>
                                        <p:attrNameLst>
                                          <p:attrName>style.visibility</p:attrName>
                                        </p:attrNameLst>
                                      </p:cBhvr>
                                      <p:to>
                                        <p:strVal val="visible"/>
                                      </p:to>
                                    </p:set>
                                    <p:animEffect filter="fade" transition="in">
                                      <p:cBhvr>
                                        <p:cTn dur="1"/>
                                        <p:tgtEl>
                                          <p:spTgt spid="333"/>
                                        </p:tgtEl>
                                      </p:cBhvr>
                                    </p:animEffect>
                                  </p:childTnLst>
                                </p:cTn>
                              </p:par>
                              <p:par>
                                <p:cTn fill="hold" nodeType="withEffect" presetClass="entr" presetID="10" presetSubtype="0">
                                  <p:stCondLst>
                                    <p:cond delay="0"/>
                                  </p:stCondLst>
                                  <p:childTnLst>
                                    <p:set>
                                      <p:cBhvr>
                                        <p:cTn dur="1" fill="hold">
                                          <p:stCondLst>
                                            <p:cond delay="0"/>
                                          </p:stCondLst>
                                        </p:cTn>
                                        <p:tgtEl>
                                          <p:spTgt spid="320"/>
                                        </p:tgtEl>
                                        <p:attrNameLst>
                                          <p:attrName>style.visibility</p:attrName>
                                        </p:attrNameLst>
                                      </p:cBhvr>
                                      <p:to>
                                        <p:strVal val="visible"/>
                                      </p:to>
                                    </p:set>
                                    <p:animEffect filter="fade" transition="in">
                                      <p:cBhvr>
                                        <p:cTn dur="1"/>
                                        <p:tgtEl>
                                          <p:spTgt spid="32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9"/>
                                        </p:tgtEl>
                                        <p:attrNameLst>
                                          <p:attrName>style.visibility</p:attrName>
                                        </p:attrNameLst>
                                      </p:cBhvr>
                                      <p:to>
                                        <p:strVal val="visible"/>
                                      </p:to>
                                    </p:set>
                                    <p:animEffect filter="fade" transition="in">
                                      <p:cBhvr>
                                        <p:cTn dur="1"/>
                                        <p:tgtEl>
                                          <p:spTgt spid="319"/>
                                        </p:tgtEl>
                                      </p:cBhvr>
                                    </p:animEffect>
                                  </p:childTnLst>
                                </p:cTn>
                              </p:par>
                              <p:par>
                                <p:cTn fill="hold" nodeType="withEffect" presetClass="entr" presetID="10" presetSubtype="0">
                                  <p:stCondLst>
                                    <p:cond delay="0"/>
                                  </p:stCondLst>
                                  <p:childTnLst>
                                    <p:set>
                                      <p:cBhvr>
                                        <p:cTn dur="1" fill="hold">
                                          <p:stCondLst>
                                            <p:cond delay="0"/>
                                          </p:stCondLst>
                                        </p:cTn>
                                        <p:tgtEl>
                                          <p:spTgt spid="334"/>
                                        </p:tgtEl>
                                        <p:attrNameLst>
                                          <p:attrName>style.visibility</p:attrName>
                                        </p:attrNameLst>
                                      </p:cBhvr>
                                      <p:to>
                                        <p:strVal val="visible"/>
                                      </p:to>
                                    </p:set>
                                    <p:animEffect filter="fade" transition="in">
                                      <p:cBhvr>
                                        <p:cTn dur="1"/>
                                        <p:tgtEl>
                                          <p:spTgt spid="33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9" name="Shape 339"/>
        <p:cNvGrpSpPr/>
        <p:nvPr/>
      </p:nvGrpSpPr>
      <p:grpSpPr>
        <a:xfrm>
          <a:off x="0" y="0"/>
          <a:ext cx="0" cy="0"/>
          <a:chOff x="0" y="0"/>
          <a:chExt cx="0" cy="0"/>
        </a:xfrm>
      </p:grpSpPr>
      <p:sp>
        <p:nvSpPr>
          <p:cNvPr id="340" name="Google Shape;340;p45"/>
          <p:cNvSpPr/>
          <p:nvPr/>
        </p:nvSpPr>
        <p:spPr>
          <a:xfrm>
            <a:off x="2515950" y="3165563"/>
            <a:ext cx="5995800" cy="273900"/>
          </a:xfrm>
          <a:prstGeom prst="roundRect">
            <a:avLst>
              <a:gd fmla="val 16667" name="adj"/>
            </a:avLst>
          </a:prstGeom>
          <a:solidFill>
            <a:srgbClr val="D9D9D9"/>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45"/>
          <p:cNvSpPr/>
          <p:nvPr/>
        </p:nvSpPr>
        <p:spPr>
          <a:xfrm>
            <a:off x="2515950" y="2609963"/>
            <a:ext cx="5995800" cy="273900"/>
          </a:xfrm>
          <a:prstGeom prst="roundRect">
            <a:avLst>
              <a:gd fmla="val 16667" name="adj"/>
            </a:avLst>
          </a:prstGeom>
          <a:solidFill>
            <a:srgbClr val="D9D9D9"/>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45"/>
          <p:cNvSpPr/>
          <p:nvPr/>
        </p:nvSpPr>
        <p:spPr>
          <a:xfrm>
            <a:off x="2515950" y="2054363"/>
            <a:ext cx="5995800" cy="273900"/>
          </a:xfrm>
          <a:prstGeom prst="roundRect">
            <a:avLst>
              <a:gd fmla="val 16667" name="adj"/>
            </a:avLst>
          </a:prstGeom>
          <a:solidFill>
            <a:srgbClr val="D9D9D9"/>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45"/>
          <p:cNvSpPr txBox="1"/>
          <p:nvPr>
            <p:ph type="title"/>
          </p:nvPr>
        </p:nvSpPr>
        <p:spPr>
          <a:xfrm>
            <a:off x="468890" y="614003"/>
            <a:ext cx="8217900" cy="6684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sv-SE"/>
              <a:t>Work Partitioning: Incremental</a:t>
            </a:r>
            <a:endParaRPr/>
          </a:p>
        </p:txBody>
      </p:sp>
      <p:sp>
        <p:nvSpPr>
          <p:cNvPr id="344" name="Google Shape;344;p45"/>
          <p:cNvSpPr txBox="1"/>
          <p:nvPr/>
        </p:nvSpPr>
        <p:spPr>
          <a:xfrm>
            <a:off x="779400" y="1767431"/>
            <a:ext cx="2160900" cy="195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sv-SE" sz="2400"/>
              <a:t>Feature 1</a:t>
            </a:r>
            <a:endParaRPr b="1" sz="2400"/>
          </a:p>
          <a:p>
            <a:pPr indent="0" lvl="0" marL="0" rtl="0" algn="l">
              <a:spcBef>
                <a:spcPts val="0"/>
              </a:spcBef>
              <a:spcAft>
                <a:spcPts val="0"/>
              </a:spcAft>
              <a:buNone/>
            </a:pPr>
            <a:r>
              <a:t/>
            </a:r>
            <a:endParaRPr b="1" sz="2400"/>
          </a:p>
          <a:p>
            <a:pPr indent="0" lvl="0" marL="0" rtl="0" algn="l">
              <a:spcBef>
                <a:spcPts val="0"/>
              </a:spcBef>
              <a:spcAft>
                <a:spcPts val="0"/>
              </a:spcAft>
              <a:buNone/>
            </a:pPr>
            <a:r>
              <a:rPr b="1" lang="sv-SE" sz="2400"/>
              <a:t>Feature 2</a:t>
            </a:r>
            <a:endParaRPr b="1" sz="2400"/>
          </a:p>
          <a:p>
            <a:pPr indent="0" lvl="0" marL="0" rtl="0" algn="l">
              <a:spcBef>
                <a:spcPts val="0"/>
              </a:spcBef>
              <a:spcAft>
                <a:spcPts val="0"/>
              </a:spcAft>
              <a:buNone/>
            </a:pPr>
            <a:r>
              <a:t/>
            </a:r>
            <a:endParaRPr b="1" sz="2400"/>
          </a:p>
          <a:p>
            <a:pPr indent="0" lvl="0" marL="0" rtl="0" algn="l">
              <a:spcBef>
                <a:spcPts val="0"/>
              </a:spcBef>
              <a:spcAft>
                <a:spcPts val="0"/>
              </a:spcAft>
              <a:buNone/>
            </a:pPr>
            <a:r>
              <a:rPr b="1" lang="sv-SE" sz="2400"/>
              <a:t>Feature 3</a:t>
            </a:r>
            <a:endParaRPr b="1" sz="2400"/>
          </a:p>
        </p:txBody>
      </p:sp>
      <p:sp>
        <p:nvSpPr>
          <p:cNvPr id="345" name="Google Shape;345;p45"/>
          <p:cNvSpPr txBox="1"/>
          <p:nvPr/>
        </p:nvSpPr>
        <p:spPr>
          <a:xfrm>
            <a:off x="2455075" y="1468481"/>
            <a:ext cx="6330600" cy="44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sv-SE" sz="2400"/>
              <a:t>Design	Code		Unit Test		Integrate</a:t>
            </a:r>
            <a:endParaRPr b="1" sz="2400"/>
          </a:p>
        </p:txBody>
      </p:sp>
      <p:cxnSp>
        <p:nvCxnSpPr>
          <p:cNvPr id="346" name="Google Shape;346;p45"/>
          <p:cNvCxnSpPr/>
          <p:nvPr/>
        </p:nvCxnSpPr>
        <p:spPr>
          <a:xfrm>
            <a:off x="3733375" y="1864050"/>
            <a:ext cx="0" cy="1635900"/>
          </a:xfrm>
          <a:prstGeom prst="straightConnector1">
            <a:avLst/>
          </a:prstGeom>
          <a:noFill/>
          <a:ln cap="flat" cmpd="sng" w="19050">
            <a:solidFill>
              <a:schemeClr val="dk2"/>
            </a:solidFill>
            <a:prstDash val="dash"/>
            <a:round/>
            <a:headEnd len="med" w="med" type="none"/>
            <a:tailEnd len="med" w="med" type="none"/>
          </a:ln>
        </p:spPr>
      </p:cxnSp>
      <p:cxnSp>
        <p:nvCxnSpPr>
          <p:cNvPr id="347" name="Google Shape;347;p45"/>
          <p:cNvCxnSpPr/>
          <p:nvPr/>
        </p:nvCxnSpPr>
        <p:spPr>
          <a:xfrm>
            <a:off x="4991600" y="1864050"/>
            <a:ext cx="0" cy="1635900"/>
          </a:xfrm>
          <a:prstGeom prst="straightConnector1">
            <a:avLst/>
          </a:prstGeom>
          <a:noFill/>
          <a:ln cap="flat" cmpd="sng" w="19050">
            <a:solidFill>
              <a:schemeClr val="dk2"/>
            </a:solidFill>
            <a:prstDash val="dash"/>
            <a:round/>
            <a:headEnd len="med" w="med" type="none"/>
            <a:tailEnd len="med" w="med" type="none"/>
          </a:ln>
        </p:spPr>
      </p:cxnSp>
      <p:cxnSp>
        <p:nvCxnSpPr>
          <p:cNvPr id="348" name="Google Shape;348;p45"/>
          <p:cNvCxnSpPr/>
          <p:nvPr/>
        </p:nvCxnSpPr>
        <p:spPr>
          <a:xfrm>
            <a:off x="6899075" y="1864050"/>
            <a:ext cx="0" cy="1635900"/>
          </a:xfrm>
          <a:prstGeom prst="straightConnector1">
            <a:avLst/>
          </a:prstGeom>
          <a:noFill/>
          <a:ln cap="flat" cmpd="sng" w="19050">
            <a:solidFill>
              <a:schemeClr val="dk2"/>
            </a:solidFill>
            <a:prstDash val="dash"/>
            <a:round/>
            <a:headEnd len="med" w="med" type="none"/>
            <a:tailEnd len="med" w="med" type="none"/>
          </a:ln>
        </p:spPr>
      </p:cxnSp>
      <p:sp>
        <p:nvSpPr>
          <p:cNvPr id="349" name="Google Shape;349;p45"/>
          <p:cNvSpPr/>
          <p:nvPr/>
        </p:nvSpPr>
        <p:spPr>
          <a:xfrm>
            <a:off x="2515950" y="2054363"/>
            <a:ext cx="5995800" cy="273900"/>
          </a:xfrm>
          <a:prstGeom prst="roundRect">
            <a:avLst>
              <a:gd fmla="val 16667" name="adj"/>
            </a:avLst>
          </a:prstGeom>
          <a:solidFill>
            <a:srgbClr val="E6B8AF"/>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45"/>
          <p:cNvSpPr/>
          <p:nvPr/>
        </p:nvSpPr>
        <p:spPr>
          <a:xfrm>
            <a:off x="2515950" y="2609963"/>
            <a:ext cx="5995800" cy="273900"/>
          </a:xfrm>
          <a:prstGeom prst="roundRect">
            <a:avLst>
              <a:gd fmla="val 16667" name="adj"/>
            </a:avLst>
          </a:prstGeom>
          <a:solidFill>
            <a:srgbClr val="E6B8AF"/>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45"/>
          <p:cNvSpPr/>
          <p:nvPr/>
        </p:nvSpPr>
        <p:spPr>
          <a:xfrm>
            <a:off x="2515950" y="3165563"/>
            <a:ext cx="5995800" cy="273900"/>
          </a:xfrm>
          <a:prstGeom prst="roundRect">
            <a:avLst>
              <a:gd fmla="val 16667" name="adj"/>
            </a:avLst>
          </a:prstGeom>
          <a:solidFill>
            <a:srgbClr val="E6B8AF"/>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45"/>
          <p:cNvSpPr txBox="1"/>
          <p:nvPr>
            <p:ph idx="12" type="sldNum"/>
          </p:nvPr>
        </p:nvSpPr>
        <p:spPr>
          <a:xfrm>
            <a:off x="6553200" y="4935625"/>
            <a:ext cx="2133600" cy="207900"/>
          </a:xfrm>
          <a:prstGeom prst="rect">
            <a:avLst/>
          </a:prstGeom>
        </p:spPr>
        <p:txBody>
          <a:bodyPr anchorCtr="0" anchor="t"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sv-SE" sz="600">
                <a:solidFill>
                  <a:schemeClr val="lt1"/>
                </a:solidFill>
              </a:rPr>
              <a:t>‹#›</a:t>
            </a:fld>
            <a:endParaRPr sz="600">
              <a:solidFill>
                <a:schemeClr val="lt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9"/>
                                        </p:tgtEl>
                                        <p:attrNameLst>
                                          <p:attrName>style.visibility</p:attrName>
                                        </p:attrNameLst>
                                      </p:cBhvr>
                                      <p:to>
                                        <p:strVal val="visible"/>
                                      </p:to>
                                    </p:set>
                                    <p:animEffect filter="fade" transition="in">
                                      <p:cBhvr>
                                        <p:cTn dur="1"/>
                                        <p:tgtEl>
                                          <p:spTgt spid="34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0"/>
                                        </p:tgtEl>
                                        <p:attrNameLst>
                                          <p:attrName>style.visibility</p:attrName>
                                        </p:attrNameLst>
                                      </p:cBhvr>
                                      <p:to>
                                        <p:strVal val="visible"/>
                                      </p:to>
                                    </p:set>
                                    <p:animEffect filter="fade" transition="in">
                                      <p:cBhvr>
                                        <p:cTn dur="1"/>
                                        <p:tgtEl>
                                          <p:spTgt spid="35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1"/>
                                        </p:tgtEl>
                                        <p:attrNameLst>
                                          <p:attrName>style.visibility</p:attrName>
                                        </p:attrNameLst>
                                      </p:cBhvr>
                                      <p:to>
                                        <p:strVal val="visible"/>
                                      </p:to>
                                    </p:set>
                                    <p:animEffect filter="fade" transition="in">
                                      <p:cBhvr>
                                        <p:cTn dur="1"/>
                                        <p:tgtEl>
                                          <p:spTgt spid="35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6" name="Shape 356"/>
        <p:cNvGrpSpPr/>
        <p:nvPr/>
      </p:nvGrpSpPr>
      <p:grpSpPr>
        <a:xfrm>
          <a:off x="0" y="0"/>
          <a:ext cx="0" cy="0"/>
          <a:chOff x="0" y="0"/>
          <a:chExt cx="0" cy="0"/>
        </a:xfrm>
      </p:grpSpPr>
      <p:sp>
        <p:nvSpPr>
          <p:cNvPr id="357" name="Google Shape;357;p46"/>
          <p:cNvSpPr/>
          <p:nvPr/>
        </p:nvSpPr>
        <p:spPr>
          <a:xfrm>
            <a:off x="237000" y="1224454"/>
            <a:ext cx="4034100" cy="2282100"/>
          </a:xfrm>
          <a:prstGeom prst="rect">
            <a:avLst/>
          </a:prstGeom>
          <a:solidFill>
            <a:srgbClr val="EFEFEF"/>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46"/>
          <p:cNvSpPr txBox="1"/>
          <p:nvPr>
            <p:ph type="title"/>
          </p:nvPr>
        </p:nvSpPr>
        <p:spPr>
          <a:xfrm>
            <a:off x="468890" y="614003"/>
            <a:ext cx="8217900" cy="6684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sv-SE"/>
              <a:t>The Incremental Model</a:t>
            </a:r>
            <a:endParaRPr/>
          </a:p>
        </p:txBody>
      </p:sp>
      <p:sp>
        <p:nvSpPr>
          <p:cNvPr id="359" name="Google Shape;359;p46"/>
          <p:cNvSpPr/>
          <p:nvPr/>
        </p:nvSpPr>
        <p:spPr>
          <a:xfrm>
            <a:off x="319176" y="1300764"/>
            <a:ext cx="1136700" cy="454200"/>
          </a:xfrm>
          <a:prstGeom prst="rect">
            <a:avLst/>
          </a:prstGeom>
          <a:solidFill>
            <a:schemeClr val="l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sv-SE" sz="1000"/>
              <a:t>Requirements Definition</a:t>
            </a:r>
            <a:endParaRPr b="1" sz="1000"/>
          </a:p>
        </p:txBody>
      </p:sp>
      <p:sp>
        <p:nvSpPr>
          <p:cNvPr id="360" name="Google Shape;360;p46"/>
          <p:cNvSpPr txBox="1"/>
          <p:nvPr>
            <p:ph idx="1" type="body"/>
          </p:nvPr>
        </p:nvSpPr>
        <p:spPr>
          <a:xfrm>
            <a:off x="-157300" y="3401750"/>
            <a:ext cx="4923300" cy="1571400"/>
          </a:xfrm>
          <a:prstGeom prst="rect">
            <a:avLst/>
          </a:prstGeom>
        </p:spPr>
        <p:txBody>
          <a:bodyPr anchorCtr="0" anchor="t" bIns="45700" lIns="91425" spcFirstLastPara="1" rIns="91425" wrap="square" tIns="45700">
            <a:noAutofit/>
          </a:bodyPr>
          <a:lstStyle/>
          <a:p>
            <a:pPr indent="-342900" lvl="0" marL="457200" marR="0" rtl="0" algn="l">
              <a:lnSpc>
                <a:spcPct val="100000"/>
              </a:lnSpc>
              <a:spcBef>
                <a:spcPts val="600"/>
              </a:spcBef>
              <a:spcAft>
                <a:spcPts val="0"/>
              </a:spcAft>
              <a:buSzPts val="1800"/>
              <a:buChar char="•"/>
            </a:pPr>
            <a:r>
              <a:rPr lang="sv-SE" sz="1800"/>
              <a:t>Like waterfall, we only move on to another phase when the current phase is complete.</a:t>
            </a:r>
            <a:endParaRPr sz="1800"/>
          </a:p>
          <a:p>
            <a:pPr indent="-342900" lvl="0" marL="457200" marR="0" rtl="0" algn="l">
              <a:lnSpc>
                <a:spcPct val="100000"/>
              </a:lnSpc>
              <a:spcBef>
                <a:spcPts val="0"/>
              </a:spcBef>
              <a:spcAft>
                <a:spcPts val="0"/>
              </a:spcAft>
              <a:buSzPts val="1800"/>
              <a:buChar char="•"/>
            </a:pPr>
            <a:r>
              <a:rPr lang="sv-SE" sz="1800"/>
              <a:t>Unlike waterfall, we produce progressively more complete builds of a system.</a:t>
            </a:r>
            <a:endParaRPr sz="1800"/>
          </a:p>
          <a:p>
            <a:pPr indent="0" lvl="0" marL="0" marR="0" rtl="0" algn="l">
              <a:lnSpc>
                <a:spcPct val="100000"/>
              </a:lnSpc>
              <a:spcBef>
                <a:spcPts val="600"/>
              </a:spcBef>
              <a:spcAft>
                <a:spcPts val="0"/>
              </a:spcAft>
              <a:buNone/>
            </a:pPr>
            <a:r>
              <a:t/>
            </a:r>
            <a:endParaRPr sz="1800"/>
          </a:p>
          <a:p>
            <a:pPr indent="0" lvl="0" marL="0" rtl="0" algn="l">
              <a:spcBef>
                <a:spcPts val="1000"/>
              </a:spcBef>
              <a:spcAft>
                <a:spcPts val="0"/>
              </a:spcAft>
              <a:buNone/>
            </a:pPr>
            <a:r>
              <a:t/>
            </a:r>
            <a:endParaRPr sz="1800"/>
          </a:p>
        </p:txBody>
      </p:sp>
      <p:sp>
        <p:nvSpPr>
          <p:cNvPr id="361" name="Google Shape;361;p46"/>
          <p:cNvSpPr/>
          <p:nvPr/>
        </p:nvSpPr>
        <p:spPr>
          <a:xfrm>
            <a:off x="1209870" y="1835749"/>
            <a:ext cx="1136700" cy="454200"/>
          </a:xfrm>
          <a:prstGeom prst="rect">
            <a:avLst/>
          </a:prstGeom>
          <a:solidFill>
            <a:schemeClr val="l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sv-SE" sz="1000"/>
              <a:t>Feature Design</a:t>
            </a:r>
            <a:endParaRPr b="1" sz="1000"/>
          </a:p>
        </p:txBody>
      </p:sp>
      <p:sp>
        <p:nvSpPr>
          <p:cNvPr id="362" name="Google Shape;362;p46"/>
          <p:cNvSpPr/>
          <p:nvPr/>
        </p:nvSpPr>
        <p:spPr>
          <a:xfrm>
            <a:off x="2115969" y="2399121"/>
            <a:ext cx="1136700" cy="454200"/>
          </a:xfrm>
          <a:prstGeom prst="rect">
            <a:avLst/>
          </a:prstGeom>
          <a:solidFill>
            <a:schemeClr val="l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sv-SE" sz="1000"/>
              <a:t>Implementation and Unit Testing</a:t>
            </a:r>
            <a:endParaRPr b="1" sz="1000"/>
          </a:p>
        </p:txBody>
      </p:sp>
      <p:sp>
        <p:nvSpPr>
          <p:cNvPr id="363" name="Google Shape;363;p46"/>
          <p:cNvSpPr/>
          <p:nvPr/>
        </p:nvSpPr>
        <p:spPr>
          <a:xfrm>
            <a:off x="3004806" y="2947492"/>
            <a:ext cx="1136700" cy="454200"/>
          </a:xfrm>
          <a:prstGeom prst="rect">
            <a:avLst/>
          </a:prstGeom>
          <a:solidFill>
            <a:schemeClr val="l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sv-SE" sz="1000"/>
              <a:t>Integration and System Testing</a:t>
            </a:r>
            <a:endParaRPr b="1" sz="1000"/>
          </a:p>
        </p:txBody>
      </p:sp>
      <p:cxnSp>
        <p:nvCxnSpPr>
          <p:cNvPr id="364" name="Google Shape;364;p46"/>
          <p:cNvCxnSpPr>
            <a:stCxn id="359" idx="3"/>
            <a:endCxn id="361" idx="0"/>
          </p:cNvCxnSpPr>
          <p:nvPr/>
        </p:nvCxnSpPr>
        <p:spPr>
          <a:xfrm>
            <a:off x="1455876" y="1527864"/>
            <a:ext cx="322200" cy="307800"/>
          </a:xfrm>
          <a:prstGeom prst="straightConnector1">
            <a:avLst/>
          </a:prstGeom>
          <a:noFill/>
          <a:ln cap="flat" cmpd="sng" w="38100">
            <a:solidFill>
              <a:schemeClr val="dk2"/>
            </a:solidFill>
            <a:prstDash val="solid"/>
            <a:round/>
            <a:headEnd len="med" w="med" type="none"/>
            <a:tailEnd len="med" w="med" type="triangle"/>
          </a:ln>
        </p:spPr>
      </p:cxnSp>
      <p:cxnSp>
        <p:nvCxnSpPr>
          <p:cNvPr id="365" name="Google Shape;365;p46"/>
          <p:cNvCxnSpPr>
            <a:stCxn id="361" idx="3"/>
            <a:endCxn id="362" idx="0"/>
          </p:cNvCxnSpPr>
          <p:nvPr/>
        </p:nvCxnSpPr>
        <p:spPr>
          <a:xfrm>
            <a:off x="2346570" y="2062849"/>
            <a:ext cx="337800" cy="336300"/>
          </a:xfrm>
          <a:prstGeom prst="straightConnector1">
            <a:avLst/>
          </a:prstGeom>
          <a:noFill/>
          <a:ln cap="flat" cmpd="sng" w="38100">
            <a:solidFill>
              <a:schemeClr val="dk2"/>
            </a:solidFill>
            <a:prstDash val="solid"/>
            <a:round/>
            <a:headEnd len="med" w="med" type="none"/>
            <a:tailEnd len="med" w="med" type="triangle"/>
          </a:ln>
        </p:spPr>
      </p:cxnSp>
      <p:cxnSp>
        <p:nvCxnSpPr>
          <p:cNvPr id="366" name="Google Shape;366;p46"/>
          <p:cNvCxnSpPr>
            <a:stCxn id="362" idx="3"/>
            <a:endCxn id="363" idx="0"/>
          </p:cNvCxnSpPr>
          <p:nvPr/>
        </p:nvCxnSpPr>
        <p:spPr>
          <a:xfrm>
            <a:off x="3252669" y="2626221"/>
            <a:ext cx="320400" cy="321300"/>
          </a:xfrm>
          <a:prstGeom prst="straightConnector1">
            <a:avLst/>
          </a:prstGeom>
          <a:noFill/>
          <a:ln cap="flat" cmpd="sng" w="38100">
            <a:solidFill>
              <a:schemeClr val="dk2"/>
            </a:solidFill>
            <a:prstDash val="solid"/>
            <a:round/>
            <a:headEnd len="med" w="med" type="none"/>
            <a:tailEnd len="med" w="med" type="triangle"/>
          </a:ln>
        </p:spPr>
      </p:cxnSp>
      <p:sp>
        <p:nvSpPr>
          <p:cNvPr id="367" name="Google Shape;367;p46"/>
          <p:cNvSpPr/>
          <p:nvPr/>
        </p:nvSpPr>
        <p:spPr>
          <a:xfrm>
            <a:off x="5153741" y="1183181"/>
            <a:ext cx="1364700" cy="923100"/>
          </a:xfrm>
          <a:prstGeom prst="rect">
            <a:avLst/>
          </a:prstGeom>
          <a:solidFill>
            <a:srgbClr val="EFEFEF"/>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46"/>
          <p:cNvSpPr/>
          <p:nvPr/>
        </p:nvSpPr>
        <p:spPr>
          <a:xfrm>
            <a:off x="5552103" y="1342036"/>
            <a:ext cx="567900" cy="232800"/>
          </a:xfrm>
          <a:prstGeom prst="rect">
            <a:avLst/>
          </a:prstGeom>
          <a:solidFill>
            <a:schemeClr val="l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sv-SE"/>
              <a:t>A</a:t>
            </a:r>
            <a:endParaRPr b="1"/>
          </a:p>
        </p:txBody>
      </p:sp>
      <p:cxnSp>
        <p:nvCxnSpPr>
          <p:cNvPr id="369" name="Google Shape;369;p46"/>
          <p:cNvCxnSpPr/>
          <p:nvPr/>
        </p:nvCxnSpPr>
        <p:spPr>
          <a:xfrm>
            <a:off x="4270987" y="1514896"/>
            <a:ext cx="856500" cy="0"/>
          </a:xfrm>
          <a:prstGeom prst="straightConnector1">
            <a:avLst/>
          </a:prstGeom>
          <a:noFill/>
          <a:ln cap="flat" cmpd="sng" w="38100">
            <a:solidFill>
              <a:schemeClr val="dk2"/>
            </a:solidFill>
            <a:prstDash val="solid"/>
            <a:round/>
            <a:headEnd len="med" w="med" type="none"/>
            <a:tailEnd len="med" w="med" type="triangle"/>
          </a:ln>
        </p:spPr>
      </p:cxnSp>
      <p:sp>
        <p:nvSpPr>
          <p:cNvPr id="370" name="Google Shape;370;p46"/>
          <p:cNvSpPr/>
          <p:nvPr/>
        </p:nvSpPr>
        <p:spPr>
          <a:xfrm>
            <a:off x="4766007" y="2268916"/>
            <a:ext cx="1427400" cy="1035900"/>
          </a:xfrm>
          <a:prstGeom prst="rect">
            <a:avLst/>
          </a:prstGeom>
          <a:solidFill>
            <a:srgbClr val="EFEFEF"/>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46"/>
          <p:cNvSpPr/>
          <p:nvPr/>
        </p:nvSpPr>
        <p:spPr>
          <a:xfrm>
            <a:off x="4795078" y="2303555"/>
            <a:ext cx="402000" cy="206100"/>
          </a:xfrm>
          <a:prstGeom prst="rect">
            <a:avLst/>
          </a:prstGeom>
          <a:solidFill>
            <a:schemeClr val="l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000"/>
          </a:p>
        </p:txBody>
      </p:sp>
      <p:sp>
        <p:nvSpPr>
          <p:cNvPr id="372" name="Google Shape;372;p46"/>
          <p:cNvSpPr/>
          <p:nvPr/>
        </p:nvSpPr>
        <p:spPr>
          <a:xfrm>
            <a:off x="5110180" y="2546394"/>
            <a:ext cx="402000" cy="206100"/>
          </a:xfrm>
          <a:prstGeom prst="rect">
            <a:avLst/>
          </a:prstGeom>
          <a:solidFill>
            <a:schemeClr val="l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000"/>
          </a:p>
        </p:txBody>
      </p:sp>
      <p:sp>
        <p:nvSpPr>
          <p:cNvPr id="373" name="Google Shape;373;p46"/>
          <p:cNvSpPr/>
          <p:nvPr/>
        </p:nvSpPr>
        <p:spPr>
          <a:xfrm>
            <a:off x="5430731" y="2802118"/>
            <a:ext cx="402000" cy="206100"/>
          </a:xfrm>
          <a:prstGeom prst="rect">
            <a:avLst/>
          </a:prstGeom>
          <a:solidFill>
            <a:schemeClr val="l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000"/>
          </a:p>
        </p:txBody>
      </p:sp>
      <p:sp>
        <p:nvSpPr>
          <p:cNvPr id="374" name="Google Shape;374;p46"/>
          <p:cNvSpPr/>
          <p:nvPr/>
        </p:nvSpPr>
        <p:spPr>
          <a:xfrm>
            <a:off x="5745175" y="3051034"/>
            <a:ext cx="402000" cy="206100"/>
          </a:xfrm>
          <a:prstGeom prst="rect">
            <a:avLst/>
          </a:prstGeom>
          <a:solidFill>
            <a:schemeClr val="l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000"/>
          </a:p>
        </p:txBody>
      </p:sp>
      <p:cxnSp>
        <p:nvCxnSpPr>
          <p:cNvPr id="375" name="Google Shape;375;p46"/>
          <p:cNvCxnSpPr>
            <a:stCxn id="371" idx="3"/>
            <a:endCxn id="372" idx="0"/>
          </p:cNvCxnSpPr>
          <p:nvPr/>
        </p:nvCxnSpPr>
        <p:spPr>
          <a:xfrm>
            <a:off x="5197078" y="2406605"/>
            <a:ext cx="114000" cy="139800"/>
          </a:xfrm>
          <a:prstGeom prst="straightConnector1">
            <a:avLst/>
          </a:prstGeom>
          <a:noFill/>
          <a:ln cap="flat" cmpd="sng" w="19050">
            <a:solidFill>
              <a:schemeClr val="dk2"/>
            </a:solidFill>
            <a:prstDash val="solid"/>
            <a:round/>
            <a:headEnd len="med" w="med" type="none"/>
            <a:tailEnd len="med" w="med" type="triangle"/>
          </a:ln>
        </p:spPr>
      </p:cxnSp>
      <p:cxnSp>
        <p:nvCxnSpPr>
          <p:cNvPr id="376" name="Google Shape;376;p46"/>
          <p:cNvCxnSpPr>
            <a:stCxn id="372" idx="3"/>
            <a:endCxn id="373" idx="0"/>
          </p:cNvCxnSpPr>
          <p:nvPr/>
        </p:nvCxnSpPr>
        <p:spPr>
          <a:xfrm>
            <a:off x="5512180" y="2649444"/>
            <a:ext cx="119700" cy="152700"/>
          </a:xfrm>
          <a:prstGeom prst="straightConnector1">
            <a:avLst/>
          </a:prstGeom>
          <a:noFill/>
          <a:ln cap="flat" cmpd="sng" w="19050">
            <a:solidFill>
              <a:schemeClr val="dk2"/>
            </a:solidFill>
            <a:prstDash val="solid"/>
            <a:round/>
            <a:headEnd len="med" w="med" type="none"/>
            <a:tailEnd len="med" w="med" type="triangle"/>
          </a:ln>
        </p:spPr>
      </p:cxnSp>
      <p:cxnSp>
        <p:nvCxnSpPr>
          <p:cNvPr id="377" name="Google Shape;377;p46"/>
          <p:cNvCxnSpPr>
            <a:stCxn id="373" idx="3"/>
            <a:endCxn id="374" idx="0"/>
          </p:cNvCxnSpPr>
          <p:nvPr/>
        </p:nvCxnSpPr>
        <p:spPr>
          <a:xfrm>
            <a:off x="5832731" y="2905168"/>
            <a:ext cx="113400" cy="145800"/>
          </a:xfrm>
          <a:prstGeom prst="straightConnector1">
            <a:avLst/>
          </a:prstGeom>
          <a:noFill/>
          <a:ln cap="flat" cmpd="sng" w="19050">
            <a:solidFill>
              <a:schemeClr val="dk2"/>
            </a:solidFill>
            <a:prstDash val="solid"/>
            <a:round/>
            <a:headEnd len="med" w="med" type="none"/>
            <a:tailEnd len="med" w="med" type="triangle"/>
          </a:ln>
        </p:spPr>
      </p:cxnSp>
      <p:sp>
        <p:nvSpPr>
          <p:cNvPr id="378" name="Google Shape;378;p46"/>
          <p:cNvSpPr/>
          <p:nvPr/>
        </p:nvSpPr>
        <p:spPr>
          <a:xfrm>
            <a:off x="7276032" y="2325192"/>
            <a:ext cx="1364700" cy="923100"/>
          </a:xfrm>
          <a:prstGeom prst="rect">
            <a:avLst/>
          </a:prstGeom>
          <a:solidFill>
            <a:srgbClr val="EFEFEF"/>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79" name="Google Shape;379;p46"/>
          <p:cNvCxnSpPr>
            <a:stCxn id="370" idx="3"/>
            <a:endCxn id="378" idx="1"/>
          </p:cNvCxnSpPr>
          <p:nvPr/>
        </p:nvCxnSpPr>
        <p:spPr>
          <a:xfrm>
            <a:off x="6193407" y="2786866"/>
            <a:ext cx="1082700" cy="0"/>
          </a:xfrm>
          <a:prstGeom prst="straightConnector1">
            <a:avLst/>
          </a:prstGeom>
          <a:noFill/>
          <a:ln cap="flat" cmpd="sng" w="38100">
            <a:solidFill>
              <a:schemeClr val="dk2"/>
            </a:solidFill>
            <a:prstDash val="solid"/>
            <a:round/>
            <a:headEnd len="med" w="med" type="none"/>
            <a:tailEnd len="med" w="med" type="triangle"/>
          </a:ln>
        </p:spPr>
      </p:cxnSp>
      <p:sp>
        <p:nvSpPr>
          <p:cNvPr id="380" name="Google Shape;380;p46"/>
          <p:cNvSpPr/>
          <p:nvPr/>
        </p:nvSpPr>
        <p:spPr>
          <a:xfrm>
            <a:off x="4765995" y="3552540"/>
            <a:ext cx="1427400" cy="1035900"/>
          </a:xfrm>
          <a:prstGeom prst="rect">
            <a:avLst/>
          </a:prstGeom>
          <a:solidFill>
            <a:srgbClr val="EFEFEF"/>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46"/>
          <p:cNvSpPr/>
          <p:nvPr/>
        </p:nvSpPr>
        <p:spPr>
          <a:xfrm>
            <a:off x="4795066" y="3587179"/>
            <a:ext cx="402000" cy="206100"/>
          </a:xfrm>
          <a:prstGeom prst="rect">
            <a:avLst/>
          </a:prstGeom>
          <a:solidFill>
            <a:schemeClr val="l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000"/>
          </a:p>
        </p:txBody>
      </p:sp>
      <p:sp>
        <p:nvSpPr>
          <p:cNvPr id="382" name="Google Shape;382;p46"/>
          <p:cNvSpPr/>
          <p:nvPr/>
        </p:nvSpPr>
        <p:spPr>
          <a:xfrm>
            <a:off x="5110168" y="3830018"/>
            <a:ext cx="402000" cy="206100"/>
          </a:xfrm>
          <a:prstGeom prst="rect">
            <a:avLst/>
          </a:prstGeom>
          <a:solidFill>
            <a:schemeClr val="l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000"/>
          </a:p>
        </p:txBody>
      </p:sp>
      <p:sp>
        <p:nvSpPr>
          <p:cNvPr id="383" name="Google Shape;383;p46"/>
          <p:cNvSpPr/>
          <p:nvPr/>
        </p:nvSpPr>
        <p:spPr>
          <a:xfrm>
            <a:off x="5430719" y="4085742"/>
            <a:ext cx="402000" cy="206100"/>
          </a:xfrm>
          <a:prstGeom prst="rect">
            <a:avLst/>
          </a:prstGeom>
          <a:solidFill>
            <a:schemeClr val="l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000"/>
          </a:p>
        </p:txBody>
      </p:sp>
      <p:sp>
        <p:nvSpPr>
          <p:cNvPr id="384" name="Google Shape;384;p46"/>
          <p:cNvSpPr/>
          <p:nvPr/>
        </p:nvSpPr>
        <p:spPr>
          <a:xfrm>
            <a:off x="5745163" y="4334658"/>
            <a:ext cx="402000" cy="206100"/>
          </a:xfrm>
          <a:prstGeom prst="rect">
            <a:avLst/>
          </a:prstGeom>
          <a:solidFill>
            <a:schemeClr val="l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000"/>
          </a:p>
        </p:txBody>
      </p:sp>
      <p:cxnSp>
        <p:nvCxnSpPr>
          <p:cNvPr id="385" name="Google Shape;385;p46"/>
          <p:cNvCxnSpPr>
            <a:stCxn id="381" idx="3"/>
            <a:endCxn id="382" idx="0"/>
          </p:cNvCxnSpPr>
          <p:nvPr/>
        </p:nvCxnSpPr>
        <p:spPr>
          <a:xfrm>
            <a:off x="5197066" y="3690229"/>
            <a:ext cx="114000" cy="139800"/>
          </a:xfrm>
          <a:prstGeom prst="straightConnector1">
            <a:avLst/>
          </a:prstGeom>
          <a:noFill/>
          <a:ln cap="flat" cmpd="sng" w="19050">
            <a:solidFill>
              <a:schemeClr val="dk2"/>
            </a:solidFill>
            <a:prstDash val="solid"/>
            <a:round/>
            <a:headEnd len="med" w="med" type="none"/>
            <a:tailEnd len="med" w="med" type="triangle"/>
          </a:ln>
        </p:spPr>
      </p:cxnSp>
      <p:cxnSp>
        <p:nvCxnSpPr>
          <p:cNvPr id="386" name="Google Shape;386;p46"/>
          <p:cNvCxnSpPr>
            <a:stCxn id="382" idx="3"/>
            <a:endCxn id="383" idx="0"/>
          </p:cNvCxnSpPr>
          <p:nvPr/>
        </p:nvCxnSpPr>
        <p:spPr>
          <a:xfrm>
            <a:off x="5512168" y="3933068"/>
            <a:ext cx="119700" cy="152700"/>
          </a:xfrm>
          <a:prstGeom prst="straightConnector1">
            <a:avLst/>
          </a:prstGeom>
          <a:noFill/>
          <a:ln cap="flat" cmpd="sng" w="19050">
            <a:solidFill>
              <a:schemeClr val="dk2"/>
            </a:solidFill>
            <a:prstDash val="solid"/>
            <a:round/>
            <a:headEnd len="med" w="med" type="none"/>
            <a:tailEnd len="med" w="med" type="triangle"/>
          </a:ln>
        </p:spPr>
      </p:cxnSp>
      <p:cxnSp>
        <p:nvCxnSpPr>
          <p:cNvPr id="387" name="Google Shape;387;p46"/>
          <p:cNvCxnSpPr>
            <a:stCxn id="383" idx="3"/>
            <a:endCxn id="384" idx="0"/>
          </p:cNvCxnSpPr>
          <p:nvPr/>
        </p:nvCxnSpPr>
        <p:spPr>
          <a:xfrm>
            <a:off x="5832719" y="4188792"/>
            <a:ext cx="113400" cy="145800"/>
          </a:xfrm>
          <a:prstGeom prst="straightConnector1">
            <a:avLst/>
          </a:prstGeom>
          <a:noFill/>
          <a:ln cap="flat" cmpd="sng" w="19050">
            <a:solidFill>
              <a:schemeClr val="dk2"/>
            </a:solidFill>
            <a:prstDash val="solid"/>
            <a:round/>
            <a:headEnd len="med" w="med" type="none"/>
            <a:tailEnd len="med" w="med" type="triangle"/>
          </a:ln>
        </p:spPr>
      </p:cxnSp>
      <p:sp>
        <p:nvSpPr>
          <p:cNvPr id="388" name="Google Shape;388;p46"/>
          <p:cNvSpPr/>
          <p:nvPr/>
        </p:nvSpPr>
        <p:spPr>
          <a:xfrm>
            <a:off x="7276020" y="3608815"/>
            <a:ext cx="1364700" cy="923100"/>
          </a:xfrm>
          <a:prstGeom prst="rect">
            <a:avLst/>
          </a:prstGeom>
          <a:solidFill>
            <a:srgbClr val="EFEFEF"/>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89" name="Google Shape;389;p46"/>
          <p:cNvCxnSpPr>
            <a:stCxn id="380" idx="3"/>
            <a:endCxn id="388" idx="1"/>
          </p:cNvCxnSpPr>
          <p:nvPr/>
        </p:nvCxnSpPr>
        <p:spPr>
          <a:xfrm>
            <a:off x="6193395" y="4070490"/>
            <a:ext cx="1082700" cy="0"/>
          </a:xfrm>
          <a:prstGeom prst="straightConnector1">
            <a:avLst/>
          </a:prstGeom>
          <a:noFill/>
          <a:ln cap="flat" cmpd="sng" w="38100">
            <a:solidFill>
              <a:schemeClr val="dk2"/>
            </a:solidFill>
            <a:prstDash val="solid"/>
            <a:round/>
            <a:headEnd len="med" w="med" type="none"/>
            <a:tailEnd len="med" w="med" type="triangle"/>
          </a:ln>
        </p:spPr>
      </p:cxnSp>
      <p:sp>
        <p:nvSpPr>
          <p:cNvPr id="390" name="Google Shape;390;p46"/>
          <p:cNvSpPr/>
          <p:nvPr/>
        </p:nvSpPr>
        <p:spPr>
          <a:xfrm>
            <a:off x="7674394" y="2436873"/>
            <a:ext cx="567900" cy="232800"/>
          </a:xfrm>
          <a:prstGeom prst="rect">
            <a:avLst/>
          </a:prstGeom>
          <a:solidFill>
            <a:schemeClr val="l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sv-SE"/>
              <a:t>A</a:t>
            </a:r>
            <a:endParaRPr b="1"/>
          </a:p>
        </p:txBody>
      </p:sp>
      <p:sp>
        <p:nvSpPr>
          <p:cNvPr id="391" name="Google Shape;391;p46"/>
          <p:cNvSpPr/>
          <p:nvPr/>
        </p:nvSpPr>
        <p:spPr>
          <a:xfrm>
            <a:off x="7507956" y="2834297"/>
            <a:ext cx="567900" cy="232800"/>
          </a:xfrm>
          <a:prstGeom prst="rect">
            <a:avLst/>
          </a:prstGeom>
          <a:solidFill>
            <a:schemeClr val="l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sv-SE"/>
              <a:t>B</a:t>
            </a:r>
            <a:endParaRPr b="1"/>
          </a:p>
        </p:txBody>
      </p:sp>
      <p:cxnSp>
        <p:nvCxnSpPr>
          <p:cNvPr id="392" name="Google Shape;392;p46"/>
          <p:cNvCxnSpPr>
            <a:stCxn id="390" idx="2"/>
            <a:endCxn id="391" idx="0"/>
          </p:cNvCxnSpPr>
          <p:nvPr/>
        </p:nvCxnSpPr>
        <p:spPr>
          <a:xfrm flipH="1">
            <a:off x="7791844" y="2669673"/>
            <a:ext cx="166500" cy="164700"/>
          </a:xfrm>
          <a:prstGeom prst="straightConnector1">
            <a:avLst/>
          </a:prstGeom>
          <a:noFill/>
          <a:ln cap="flat" cmpd="sng" w="19050">
            <a:solidFill>
              <a:schemeClr val="dk2"/>
            </a:solidFill>
            <a:prstDash val="solid"/>
            <a:round/>
            <a:headEnd len="med" w="med" type="triangle"/>
            <a:tailEnd len="med" w="med" type="triangle"/>
          </a:ln>
        </p:spPr>
      </p:cxnSp>
      <p:sp>
        <p:nvSpPr>
          <p:cNvPr id="393" name="Google Shape;393;p46"/>
          <p:cNvSpPr/>
          <p:nvPr/>
        </p:nvSpPr>
        <p:spPr>
          <a:xfrm>
            <a:off x="7651359" y="3727286"/>
            <a:ext cx="567900" cy="232800"/>
          </a:xfrm>
          <a:prstGeom prst="rect">
            <a:avLst/>
          </a:prstGeom>
          <a:solidFill>
            <a:schemeClr val="l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sv-SE"/>
              <a:t>A</a:t>
            </a:r>
            <a:endParaRPr b="1"/>
          </a:p>
        </p:txBody>
      </p:sp>
      <p:sp>
        <p:nvSpPr>
          <p:cNvPr id="394" name="Google Shape;394;p46"/>
          <p:cNvSpPr/>
          <p:nvPr/>
        </p:nvSpPr>
        <p:spPr>
          <a:xfrm>
            <a:off x="7371475" y="4124711"/>
            <a:ext cx="567900" cy="232800"/>
          </a:xfrm>
          <a:prstGeom prst="rect">
            <a:avLst/>
          </a:prstGeom>
          <a:solidFill>
            <a:schemeClr val="l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sv-SE"/>
              <a:t>B</a:t>
            </a:r>
            <a:endParaRPr b="1"/>
          </a:p>
        </p:txBody>
      </p:sp>
      <p:cxnSp>
        <p:nvCxnSpPr>
          <p:cNvPr id="395" name="Google Shape;395;p46"/>
          <p:cNvCxnSpPr>
            <a:stCxn id="393" idx="2"/>
            <a:endCxn id="394" idx="0"/>
          </p:cNvCxnSpPr>
          <p:nvPr/>
        </p:nvCxnSpPr>
        <p:spPr>
          <a:xfrm flipH="1">
            <a:off x="7655409" y="3960086"/>
            <a:ext cx="279900" cy="164700"/>
          </a:xfrm>
          <a:prstGeom prst="straightConnector1">
            <a:avLst/>
          </a:prstGeom>
          <a:noFill/>
          <a:ln cap="flat" cmpd="sng" w="19050">
            <a:solidFill>
              <a:schemeClr val="dk2"/>
            </a:solidFill>
            <a:prstDash val="solid"/>
            <a:round/>
            <a:headEnd len="med" w="med" type="triangle"/>
            <a:tailEnd len="med" w="med" type="triangle"/>
          </a:ln>
        </p:spPr>
      </p:cxnSp>
      <p:sp>
        <p:nvSpPr>
          <p:cNvPr id="396" name="Google Shape;396;p46"/>
          <p:cNvSpPr/>
          <p:nvPr/>
        </p:nvSpPr>
        <p:spPr>
          <a:xfrm>
            <a:off x="8032883" y="4124711"/>
            <a:ext cx="567900" cy="232800"/>
          </a:xfrm>
          <a:prstGeom prst="rect">
            <a:avLst/>
          </a:prstGeom>
          <a:solidFill>
            <a:schemeClr val="l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sv-SE"/>
              <a:t>C</a:t>
            </a:r>
            <a:endParaRPr b="1"/>
          </a:p>
        </p:txBody>
      </p:sp>
      <p:cxnSp>
        <p:nvCxnSpPr>
          <p:cNvPr id="397" name="Google Shape;397;p46"/>
          <p:cNvCxnSpPr>
            <a:stCxn id="393" idx="2"/>
            <a:endCxn id="396" idx="0"/>
          </p:cNvCxnSpPr>
          <p:nvPr/>
        </p:nvCxnSpPr>
        <p:spPr>
          <a:xfrm>
            <a:off x="7935309" y="3960086"/>
            <a:ext cx="381600" cy="164700"/>
          </a:xfrm>
          <a:prstGeom prst="straightConnector1">
            <a:avLst/>
          </a:prstGeom>
          <a:noFill/>
          <a:ln cap="flat" cmpd="sng" w="19050">
            <a:solidFill>
              <a:schemeClr val="dk2"/>
            </a:solidFill>
            <a:prstDash val="solid"/>
            <a:round/>
            <a:headEnd len="med" w="med" type="triangle"/>
            <a:tailEnd len="med" w="med" type="triangle"/>
          </a:ln>
        </p:spPr>
      </p:cxnSp>
      <p:sp>
        <p:nvSpPr>
          <p:cNvPr id="398" name="Google Shape;398;p46"/>
          <p:cNvSpPr txBox="1"/>
          <p:nvPr>
            <p:ph idx="12" type="sldNum"/>
          </p:nvPr>
        </p:nvSpPr>
        <p:spPr>
          <a:xfrm>
            <a:off x="6553200" y="4935625"/>
            <a:ext cx="2133600" cy="207900"/>
          </a:xfrm>
          <a:prstGeom prst="rect">
            <a:avLst/>
          </a:prstGeom>
        </p:spPr>
        <p:txBody>
          <a:bodyPr anchorCtr="0" anchor="t"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sv-SE" sz="600">
                <a:solidFill>
                  <a:schemeClr val="lt1"/>
                </a:solidFill>
              </a:rPr>
              <a:t>‹#›</a:t>
            </a:fld>
            <a:endParaRPr sz="600">
              <a:solidFill>
                <a:schemeClr val="lt1"/>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2" name="Shape 402"/>
        <p:cNvGrpSpPr/>
        <p:nvPr/>
      </p:nvGrpSpPr>
      <p:grpSpPr>
        <a:xfrm>
          <a:off x="0" y="0"/>
          <a:ext cx="0" cy="0"/>
          <a:chOff x="0" y="0"/>
          <a:chExt cx="0" cy="0"/>
        </a:xfrm>
      </p:grpSpPr>
      <p:sp>
        <p:nvSpPr>
          <p:cNvPr id="403" name="Google Shape;403;p47"/>
          <p:cNvSpPr txBox="1"/>
          <p:nvPr>
            <p:ph type="title"/>
          </p:nvPr>
        </p:nvSpPr>
        <p:spPr>
          <a:xfrm>
            <a:off x="468890" y="614003"/>
            <a:ext cx="8217900" cy="6684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sv-SE"/>
              <a:t>The Incremental Model</a:t>
            </a:r>
            <a:endParaRPr/>
          </a:p>
        </p:txBody>
      </p:sp>
      <p:sp>
        <p:nvSpPr>
          <p:cNvPr id="404" name="Google Shape;404;p47"/>
          <p:cNvSpPr txBox="1"/>
          <p:nvPr>
            <p:ph idx="1" type="body"/>
          </p:nvPr>
        </p:nvSpPr>
        <p:spPr>
          <a:xfrm>
            <a:off x="468890" y="1282390"/>
            <a:ext cx="8217900" cy="34803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b="1" lang="sv-SE" sz="2400"/>
              <a:t>What are the advantages of incremental development?</a:t>
            </a:r>
            <a:endParaRPr b="1" sz="2400"/>
          </a:p>
          <a:p>
            <a:pPr indent="0" lvl="0" marL="0" marR="0" rtl="0" algn="l">
              <a:lnSpc>
                <a:spcPct val="100000"/>
              </a:lnSpc>
              <a:spcBef>
                <a:spcPts val="600"/>
              </a:spcBef>
              <a:spcAft>
                <a:spcPts val="0"/>
              </a:spcAft>
              <a:buNone/>
            </a:pPr>
            <a:r>
              <a:t/>
            </a:r>
            <a:endParaRPr b="1" sz="2400"/>
          </a:p>
          <a:p>
            <a:pPr indent="0" lvl="0" marL="0" marR="0" rtl="0" algn="l">
              <a:lnSpc>
                <a:spcPct val="100000"/>
              </a:lnSpc>
              <a:spcBef>
                <a:spcPts val="600"/>
              </a:spcBef>
              <a:spcAft>
                <a:spcPts val="0"/>
              </a:spcAft>
              <a:buNone/>
            </a:pPr>
            <a:r>
              <a:t/>
            </a:r>
            <a:endParaRPr b="1" sz="2400"/>
          </a:p>
          <a:p>
            <a:pPr indent="0" lvl="0" marL="0" marR="0" rtl="0" algn="l">
              <a:lnSpc>
                <a:spcPct val="100000"/>
              </a:lnSpc>
              <a:spcBef>
                <a:spcPts val="600"/>
              </a:spcBef>
              <a:spcAft>
                <a:spcPts val="0"/>
              </a:spcAft>
              <a:buNone/>
            </a:pPr>
            <a:r>
              <a:t/>
            </a:r>
            <a:endParaRPr b="1" sz="2400"/>
          </a:p>
        </p:txBody>
      </p:sp>
      <p:sp>
        <p:nvSpPr>
          <p:cNvPr id="405" name="Google Shape;405;p47"/>
          <p:cNvSpPr txBox="1"/>
          <p:nvPr/>
        </p:nvSpPr>
        <p:spPr>
          <a:xfrm>
            <a:off x="438750" y="2041913"/>
            <a:ext cx="8278200" cy="2134200"/>
          </a:xfrm>
          <a:prstGeom prst="rect">
            <a:avLst/>
          </a:prstGeom>
          <a:noFill/>
          <a:ln>
            <a:noFill/>
          </a:ln>
        </p:spPr>
        <p:txBody>
          <a:bodyPr anchorCtr="0" anchor="t" bIns="91425" lIns="91425" spcFirstLastPara="1" rIns="91425" wrap="square" tIns="91425">
            <a:noAutofit/>
          </a:bodyPr>
          <a:lstStyle/>
          <a:p>
            <a:pPr indent="-381000" lvl="0" marL="457200" rtl="0" algn="l">
              <a:spcBef>
                <a:spcPts val="0"/>
              </a:spcBef>
              <a:spcAft>
                <a:spcPts val="0"/>
              </a:spcAft>
              <a:buClr>
                <a:schemeClr val="dk1"/>
              </a:buClr>
              <a:buSzPts val="2400"/>
              <a:buChar char="●"/>
            </a:pPr>
            <a:r>
              <a:rPr lang="sv-SE" sz="2400">
                <a:solidFill>
                  <a:schemeClr val="dk1"/>
                </a:solidFill>
              </a:rPr>
              <a:t>Customers can start using the system earlier. </a:t>
            </a:r>
            <a:endParaRPr sz="2400">
              <a:solidFill>
                <a:schemeClr val="dk1"/>
              </a:solidFill>
            </a:endParaRPr>
          </a:p>
          <a:p>
            <a:pPr indent="-381000" lvl="1" marL="914400" rtl="0" algn="l">
              <a:spcBef>
                <a:spcPts val="0"/>
              </a:spcBef>
              <a:spcAft>
                <a:spcPts val="0"/>
              </a:spcAft>
              <a:buClr>
                <a:schemeClr val="dk1"/>
              </a:buClr>
              <a:buSzPts val="2400"/>
              <a:buChar char="○"/>
            </a:pPr>
            <a:r>
              <a:rPr lang="sv-SE" sz="2400">
                <a:solidFill>
                  <a:schemeClr val="dk1"/>
                </a:solidFill>
              </a:rPr>
              <a:t>… and feedback can be obtained more frequently.</a:t>
            </a:r>
            <a:endParaRPr sz="2400">
              <a:solidFill>
                <a:schemeClr val="dk1"/>
              </a:solidFill>
            </a:endParaRPr>
          </a:p>
          <a:p>
            <a:pPr indent="-381000" lvl="0" marL="457200" rtl="0" algn="l">
              <a:spcBef>
                <a:spcPts val="0"/>
              </a:spcBef>
              <a:spcAft>
                <a:spcPts val="0"/>
              </a:spcAft>
              <a:buClr>
                <a:schemeClr val="dk1"/>
              </a:buClr>
              <a:buSzPts val="2400"/>
              <a:buChar char="●"/>
            </a:pPr>
            <a:r>
              <a:rPr lang="sv-SE" sz="2400">
                <a:solidFill>
                  <a:schemeClr val="dk1"/>
                </a:solidFill>
              </a:rPr>
              <a:t>Slower integration of features allows easier testing of individual features and feature interactions.</a:t>
            </a:r>
            <a:endParaRPr sz="2400">
              <a:solidFill>
                <a:schemeClr val="dk1"/>
              </a:solidFill>
            </a:endParaRPr>
          </a:p>
          <a:p>
            <a:pPr indent="-381000" lvl="0" marL="457200" rtl="0" algn="l">
              <a:spcBef>
                <a:spcPts val="0"/>
              </a:spcBef>
              <a:spcAft>
                <a:spcPts val="0"/>
              </a:spcAft>
              <a:buClr>
                <a:schemeClr val="dk1"/>
              </a:buClr>
              <a:buSzPts val="2400"/>
              <a:buChar char="●"/>
            </a:pPr>
            <a:r>
              <a:rPr lang="sv-SE" sz="2400">
                <a:solidFill>
                  <a:schemeClr val="dk1"/>
                </a:solidFill>
              </a:rPr>
              <a:t>If time/budget runs out, partial product can be released.</a:t>
            </a:r>
            <a:endParaRPr sz="2400">
              <a:solidFill>
                <a:schemeClr val="dk1"/>
              </a:solidFill>
            </a:endParaRPr>
          </a:p>
        </p:txBody>
      </p:sp>
      <p:sp>
        <p:nvSpPr>
          <p:cNvPr id="406" name="Google Shape;406;p47"/>
          <p:cNvSpPr txBox="1"/>
          <p:nvPr>
            <p:ph idx="12" type="sldNum"/>
          </p:nvPr>
        </p:nvSpPr>
        <p:spPr>
          <a:xfrm>
            <a:off x="6553200" y="4935625"/>
            <a:ext cx="2133600" cy="207900"/>
          </a:xfrm>
          <a:prstGeom prst="rect">
            <a:avLst/>
          </a:prstGeom>
        </p:spPr>
        <p:txBody>
          <a:bodyPr anchorCtr="0" anchor="t"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sv-SE" sz="600">
                <a:solidFill>
                  <a:schemeClr val="lt1"/>
                </a:solidFill>
              </a:rPr>
              <a:t>‹#›</a:t>
            </a:fld>
            <a:endParaRPr sz="600">
              <a:solidFill>
                <a:schemeClr val="lt1"/>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0" name="Shape 410"/>
        <p:cNvGrpSpPr/>
        <p:nvPr/>
      </p:nvGrpSpPr>
      <p:grpSpPr>
        <a:xfrm>
          <a:off x="0" y="0"/>
          <a:ext cx="0" cy="0"/>
          <a:chOff x="0" y="0"/>
          <a:chExt cx="0" cy="0"/>
        </a:xfrm>
      </p:grpSpPr>
      <p:sp>
        <p:nvSpPr>
          <p:cNvPr id="411" name="Google Shape;411;p48"/>
          <p:cNvSpPr txBox="1"/>
          <p:nvPr>
            <p:ph type="title"/>
          </p:nvPr>
        </p:nvSpPr>
        <p:spPr>
          <a:xfrm>
            <a:off x="468890" y="614003"/>
            <a:ext cx="8217900" cy="6684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sv-SE"/>
              <a:t>The Incremental Model</a:t>
            </a:r>
            <a:endParaRPr/>
          </a:p>
        </p:txBody>
      </p:sp>
      <p:sp>
        <p:nvSpPr>
          <p:cNvPr id="412" name="Google Shape;412;p48"/>
          <p:cNvSpPr txBox="1"/>
          <p:nvPr>
            <p:ph idx="1" type="body"/>
          </p:nvPr>
        </p:nvSpPr>
        <p:spPr>
          <a:xfrm>
            <a:off x="468900" y="1282393"/>
            <a:ext cx="8217900" cy="1150800"/>
          </a:xfrm>
          <a:prstGeom prst="rect">
            <a:avLst/>
          </a:prstGeom>
        </p:spPr>
        <p:txBody>
          <a:bodyPr anchorCtr="0" anchor="t" bIns="45700" lIns="91425" spcFirstLastPara="1" rIns="91425" wrap="square" tIns="45700">
            <a:noAutofit/>
          </a:bodyPr>
          <a:lstStyle/>
          <a:p>
            <a:pPr indent="0" lvl="0" marL="0" marR="0" rtl="0" algn="l">
              <a:lnSpc>
                <a:spcPct val="100000"/>
              </a:lnSpc>
              <a:spcBef>
                <a:spcPts val="600"/>
              </a:spcBef>
              <a:spcAft>
                <a:spcPts val="0"/>
              </a:spcAft>
              <a:buNone/>
            </a:pPr>
            <a:r>
              <a:rPr b="1" lang="sv-SE" sz="2400"/>
              <a:t>What are disadvantages of incremental development?</a:t>
            </a:r>
            <a:endParaRPr b="1" sz="2400"/>
          </a:p>
        </p:txBody>
      </p:sp>
      <p:sp>
        <p:nvSpPr>
          <p:cNvPr id="413" name="Google Shape;413;p48"/>
          <p:cNvSpPr txBox="1"/>
          <p:nvPr/>
        </p:nvSpPr>
        <p:spPr>
          <a:xfrm>
            <a:off x="438750" y="2126613"/>
            <a:ext cx="8278200" cy="1308600"/>
          </a:xfrm>
          <a:prstGeom prst="rect">
            <a:avLst/>
          </a:prstGeom>
          <a:noFill/>
          <a:ln>
            <a:noFill/>
          </a:ln>
        </p:spPr>
        <p:txBody>
          <a:bodyPr anchorCtr="0" anchor="t" bIns="91425" lIns="91425" spcFirstLastPara="1" rIns="91425" wrap="square" tIns="91425">
            <a:noAutofit/>
          </a:bodyPr>
          <a:lstStyle/>
          <a:p>
            <a:pPr indent="-381000" lvl="0" marL="457200" rtl="0" algn="l">
              <a:spcBef>
                <a:spcPts val="0"/>
              </a:spcBef>
              <a:spcAft>
                <a:spcPts val="0"/>
              </a:spcAft>
              <a:buClr>
                <a:schemeClr val="dk1"/>
              </a:buClr>
              <a:buSzPts val="2400"/>
              <a:buChar char="●"/>
            </a:pPr>
            <a:r>
              <a:rPr lang="sv-SE" sz="2400">
                <a:solidFill>
                  <a:schemeClr val="dk1"/>
                </a:solidFill>
              </a:rPr>
              <a:t>Development is still rigid for each individual feature.</a:t>
            </a:r>
            <a:endParaRPr sz="2400">
              <a:solidFill>
                <a:schemeClr val="dk1"/>
              </a:solidFill>
            </a:endParaRPr>
          </a:p>
          <a:p>
            <a:pPr indent="-381000" lvl="1" marL="914400" rtl="0" algn="l">
              <a:spcBef>
                <a:spcPts val="0"/>
              </a:spcBef>
              <a:spcAft>
                <a:spcPts val="0"/>
              </a:spcAft>
              <a:buClr>
                <a:schemeClr val="dk1"/>
              </a:buClr>
              <a:buSzPts val="2400"/>
              <a:buChar char="○"/>
            </a:pPr>
            <a:r>
              <a:rPr lang="sv-SE" sz="2400">
                <a:solidFill>
                  <a:schemeClr val="dk1"/>
                </a:solidFill>
              </a:rPr>
              <a:t>It can still be hard to respond to feedback, you may have to throw out all of the work for a feature.</a:t>
            </a:r>
            <a:endParaRPr sz="2400">
              <a:solidFill>
                <a:schemeClr val="dk1"/>
              </a:solidFill>
            </a:endParaRPr>
          </a:p>
          <a:p>
            <a:pPr indent="-381000" lvl="0" marL="457200" rtl="0" algn="l">
              <a:spcBef>
                <a:spcPts val="0"/>
              </a:spcBef>
              <a:spcAft>
                <a:spcPts val="0"/>
              </a:spcAft>
              <a:buClr>
                <a:schemeClr val="dk1"/>
              </a:buClr>
              <a:buSzPts val="2400"/>
              <a:buChar char="●"/>
            </a:pPr>
            <a:r>
              <a:rPr lang="sv-SE" sz="2400">
                <a:solidFill>
                  <a:schemeClr val="dk1"/>
                </a:solidFill>
              </a:rPr>
              <a:t>Need up-front planning for the “complete” system.</a:t>
            </a:r>
            <a:endParaRPr sz="2400">
              <a:solidFill>
                <a:schemeClr val="dk1"/>
              </a:solidFill>
            </a:endParaRPr>
          </a:p>
        </p:txBody>
      </p:sp>
      <p:sp>
        <p:nvSpPr>
          <p:cNvPr id="414" name="Google Shape;414;p48"/>
          <p:cNvSpPr txBox="1"/>
          <p:nvPr>
            <p:ph idx="12" type="sldNum"/>
          </p:nvPr>
        </p:nvSpPr>
        <p:spPr>
          <a:xfrm>
            <a:off x="6553200" y="4935625"/>
            <a:ext cx="2133600" cy="207900"/>
          </a:xfrm>
          <a:prstGeom prst="rect">
            <a:avLst/>
          </a:prstGeom>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sv-SE" sz="600">
                <a:solidFill>
                  <a:schemeClr val="lt1"/>
                </a:solidFill>
              </a:rPr>
              <a:t>‹#›</a:t>
            </a:fld>
            <a:endParaRPr sz="600">
              <a:solidFill>
                <a:schemeClr val="lt1"/>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8" name="Shape 418"/>
        <p:cNvGrpSpPr/>
        <p:nvPr/>
      </p:nvGrpSpPr>
      <p:grpSpPr>
        <a:xfrm>
          <a:off x="0" y="0"/>
          <a:ext cx="0" cy="0"/>
          <a:chOff x="0" y="0"/>
          <a:chExt cx="0" cy="0"/>
        </a:xfrm>
      </p:grpSpPr>
      <p:sp>
        <p:nvSpPr>
          <p:cNvPr id="419" name="Google Shape;419;p49"/>
          <p:cNvSpPr txBox="1"/>
          <p:nvPr>
            <p:ph type="title"/>
          </p:nvPr>
        </p:nvSpPr>
        <p:spPr>
          <a:xfrm>
            <a:off x="468890" y="614003"/>
            <a:ext cx="8217900" cy="6684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sv-SE"/>
              <a:t>The Iterative/Evolutionary Model</a:t>
            </a:r>
            <a:endParaRPr/>
          </a:p>
        </p:txBody>
      </p:sp>
      <p:sp>
        <p:nvSpPr>
          <p:cNvPr id="420" name="Google Shape;420;p49"/>
          <p:cNvSpPr/>
          <p:nvPr/>
        </p:nvSpPr>
        <p:spPr>
          <a:xfrm>
            <a:off x="936400" y="1648575"/>
            <a:ext cx="1359300" cy="456600"/>
          </a:xfrm>
          <a:prstGeom prst="rect">
            <a:avLst/>
          </a:prstGeom>
          <a:solidFill>
            <a:schemeClr val="l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sv-SE"/>
              <a:t>Initial Concept</a:t>
            </a:r>
            <a:endParaRPr b="1"/>
          </a:p>
        </p:txBody>
      </p:sp>
      <p:sp>
        <p:nvSpPr>
          <p:cNvPr id="421" name="Google Shape;421;p49"/>
          <p:cNvSpPr/>
          <p:nvPr/>
        </p:nvSpPr>
        <p:spPr>
          <a:xfrm>
            <a:off x="2440850" y="1838813"/>
            <a:ext cx="1450800" cy="456600"/>
          </a:xfrm>
          <a:prstGeom prst="rect">
            <a:avLst/>
          </a:prstGeom>
          <a:solidFill>
            <a:schemeClr val="l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sv-SE"/>
              <a:t>Analyze Requirements</a:t>
            </a:r>
            <a:endParaRPr b="1"/>
          </a:p>
        </p:txBody>
      </p:sp>
      <p:sp>
        <p:nvSpPr>
          <p:cNvPr id="422" name="Google Shape;422;p49"/>
          <p:cNvSpPr/>
          <p:nvPr/>
        </p:nvSpPr>
        <p:spPr>
          <a:xfrm>
            <a:off x="3983325" y="2105100"/>
            <a:ext cx="1359300" cy="456600"/>
          </a:xfrm>
          <a:prstGeom prst="rect">
            <a:avLst/>
          </a:prstGeom>
          <a:solidFill>
            <a:schemeClr val="l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sv-SE"/>
              <a:t>Design Iteration</a:t>
            </a:r>
            <a:endParaRPr b="1"/>
          </a:p>
        </p:txBody>
      </p:sp>
      <p:sp>
        <p:nvSpPr>
          <p:cNvPr id="423" name="Google Shape;423;p49"/>
          <p:cNvSpPr/>
          <p:nvPr/>
        </p:nvSpPr>
        <p:spPr>
          <a:xfrm>
            <a:off x="5434300" y="2295350"/>
            <a:ext cx="1359300" cy="639300"/>
          </a:xfrm>
          <a:prstGeom prst="rect">
            <a:avLst/>
          </a:prstGeom>
          <a:solidFill>
            <a:schemeClr val="l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sv-SE"/>
              <a:t>Implement and Test Iteration</a:t>
            </a:r>
            <a:endParaRPr b="1"/>
          </a:p>
        </p:txBody>
      </p:sp>
      <p:sp>
        <p:nvSpPr>
          <p:cNvPr id="424" name="Google Shape;424;p49"/>
          <p:cNvSpPr/>
          <p:nvPr/>
        </p:nvSpPr>
        <p:spPr>
          <a:xfrm>
            <a:off x="2295700" y="1709475"/>
            <a:ext cx="865296" cy="129339"/>
          </a:xfrm>
          <a:custGeom>
            <a:rect b="b" l="l" r="r" t="t"/>
            <a:pathLst>
              <a:path extrusionOk="0" h="6899" w="28812">
                <a:moveTo>
                  <a:pt x="0" y="406"/>
                </a:moveTo>
                <a:lnTo>
                  <a:pt x="28812" y="0"/>
                </a:lnTo>
                <a:lnTo>
                  <a:pt x="28812" y="6899"/>
                </a:lnTo>
              </a:path>
            </a:pathLst>
          </a:custGeom>
          <a:noFill/>
          <a:ln cap="flat" cmpd="sng" w="28575">
            <a:solidFill>
              <a:schemeClr val="dk2"/>
            </a:solidFill>
            <a:prstDash val="solid"/>
            <a:round/>
            <a:headEnd len="med" w="med" type="none"/>
            <a:tailEnd len="med" w="med" type="triangle"/>
          </a:ln>
        </p:spPr>
      </p:sp>
      <p:sp>
        <p:nvSpPr>
          <p:cNvPr id="425" name="Google Shape;425;p49"/>
          <p:cNvSpPr/>
          <p:nvPr/>
        </p:nvSpPr>
        <p:spPr>
          <a:xfrm>
            <a:off x="3891650" y="1975744"/>
            <a:ext cx="720300" cy="129356"/>
          </a:xfrm>
          <a:custGeom>
            <a:rect b="b" l="l" r="r" t="t"/>
            <a:pathLst>
              <a:path extrusionOk="0" h="6899" w="28812">
                <a:moveTo>
                  <a:pt x="0" y="406"/>
                </a:moveTo>
                <a:lnTo>
                  <a:pt x="28812" y="0"/>
                </a:lnTo>
                <a:lnTo>
                  <a:pt x="28812" y="6899"/>
                </a:lnTo>
              </a:path>
            </a:pathLst>
          </a:custGeom>
          <a:noFill/>
          <a:ln cap="flat" cmpd="sng" w="28575">
            <a:solidFill>
              <a:schemeClr val="dk2"/>
            </a:solidFill>
            <a:prstDash val="solid"/>
            <a:round/>
            <a:headEnd len="med" w="med" type="none"/>
            <a:tailEnd len="med" w="med" type="triangle"/>
          </a:ln>
        </p:spPr>
      </p:sp>
      <p:sp>
        <p:nvSpPr>
          <p:cNvPr id="426" name="Google Shape;426;p49"/>
          <p:cNvSpPr/>
          <p:nvPr/>
        </p:nvSpPr>
        <p:spPr>
          <a:xfrm>
            <a:off x="5342625" y="2165981"/>
            <a:ext cx="720300" cy="129356"/>
          </a:xfrm>
          <a:custGeom>
            <a:rect b="b" l="l" r="r" t="t"/>
            <a:pathLst>
              <a:path extrusionOk="0" h="6899" w="28812">
                <a:moveTo>
                  <a:pt x="0" y="406"/>
                </a:moveTo>
                <a:lnTo>
                  <a:pt x="28812" y="0"/>
                </a:lnTo>
                <a:lnTo>
                  <a:pt x="28812" y="6899"/>
                </a:lnTo>
              </a:path>
            </a:pathLst>
          </a:custGeom>
          <a:noFill/>
          <a:ln cap="flat" cmpd="sng" w="28575">
            <a:solidFill>
              <a:schemeClr val="dk2"/>
            </a:solidFill>
            <a:prstDash val="solid"/>
            <a:round/>
            <a:headEnd len="med" w="med" type="none"/>
            <a:tailEnd len="med" w="med" type="triangle"/>
          </a:ln>
        </p:spPr>
      </p:sp>
      <p:sp>
        <p:nvSpPr>
          <p:cNvPr id="427" name="Google Shape;427;p49"/>
          <p:cNvSpPr/>
          <p:nvPr/>
        </p:nvSpPr>
        <p:spPr>
          <a:xfrm>
            <a:off x="1730675" y="2127925"/>
            <a:ext cx="689888" cy="129320"/>
          </a:xfrm>
          <a:custGeom>
            <a:rect b="b" l="l" r="r" t="t"/>
            <a:pathLst>
              <a:path extrusionOk="0" h="6898" w="32058">
                <a:moveTo>
                  <a:pt x="32058" y="6493"/>
                </a:moveTo>
                <a:lnTo>
                  <a:pt x="4058" y="6898"/>
                </a:lnTo>
                <a:lnTo>
                  <a:pt x="0" y="0"/>
                </a:lnTo>
              </a:path>
            </a:pathLst>
          </a:custGeom>
          <a:noFill/>
          <a:ln cap="flat" cmpd="sng" w="28575">
            <a:solidFill>
              <a:schemeClr val="dk2"/>
            </a:solidFill>
            <a:prstDash val="solid"/>
            <a:round/>
            <a:headEnd len="med" w="med" type="none"/>
            <a:tailEnd len="med" w="med" type="triangle"/>
          </a:ln>
        </p:spPr>
      </p:sp>
      <p:sp>
        <p:nvSpPr>
          <p:cNvPr id="428" name="Google Shape;428;p49"/>
          <p:cNvSpPr/>
          <p:nvPr/>
        </p:nvSpPr>
        <p:spPr>
          <a:xfrm>
            <a:off x="3160975" y="2295338"/>
            <a:ext cx="801450" cy="129338"/>
          </a:xfrm>
          <a:custGeom>
            <a:rect b="b" l="l" r="r" t="t"/>
            <a:pathLst>
              <a:path extrusionOk="0" h="6898" w="32058">
                <a:moveTo>
                  <a:pt x="32058" y="6493"/>
                </a:moveTo>
                <a:lnTo>
                  <a:pt x="4058" y="6898"/>
                </a:lnTo>
                <a:lnTo>
                  <a:pt x="0" y="0"/>
                </a:lnTo>
              </a:path>
            </a:pathLst>
          </a:custGeom>
          <a:noFill/>
          <a:ln cap="flat" cmpd="sng" w="28575">
            <a:solidFill>
              <a:schemeClr val="dk2"/>
            </a:solidFill>
            <a:prstDash val="solid"/>
            <a:round/>
            <a:headEnd len="med" w="med" type="none"/>
            <a:tailEnd len="med" w="med" type="triangle"/>
          </a:ln>
        </p:spPr>
      </p:sp>
      <p:sp>
        <p:nvSpPr>
          <p:cNvPr id="429" name="Google Shape;429;p49"/>
          <p:cNvSpPr/>
          <p:nvPr/>
        </p:nvSpPr>
        <p:spPr>
          <a:xfrm>
            <a:off x="7128725" y="2949844"/>
            <a:ext cx="1359300" cy="456600"/>
          </a:xfrm>
          <a:prstGeom prst="rect">
            <a:avLst/>
          </a:prstGeom>
          <a:solidFill>
            <a:schemeClr val="l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sv-SE"/>
              <a:t>Deliver Latest Version</a:t>
            </a:r>
            <a:endParaRPr b="1"/>
          </a:p>
        </p:txBody>
      </p:sp>
      <p:sp>
        <p:nvSpPr>
          <p:cNvPr id="430" name="Google Shape;430;p49"/>
          <p:cNvSpPr/>
          <p:nvPr/>
        </p:nvSpPr>
        <p:spPr>
          <a:xfrm>
            <a:off x="6793600" y="2516138"/>
            <a:ext cx="984050" cy="433706"/>
          </a:xfrm>
          <a:custGeom>
            <a:rect b="b" l="l" r="r" t="t"/>
            <a:pathLst>
              <a:path extrusionOk="0" h="23131" w="39362">
                <a:moveTo>
                  <a:pt x="0" y="0"/>
                </a:moveTo>
                <a:lnTo>
                  <a:pt x="36927" y="0"/>
                </a:lnTo>
                <a:lnTo>
                  <a:pt x="39362" y="23131"/>
                </a:lnTo>
              </a:path>
            </a:pathLst>
          </a:custGeom>
          <a:noFill/>
          <a:ln cap="flat" cmpd="sng" w="28575">
            <a:solidFill>
              <a:schemeClr val="dk2"/>
            </a:solidFill>
            <a:prstDash val="solid"/>
            <a:round/>
            <a:headEnd len="med" w="med" type="none"/>
            <a:tailEnd len="med" w="med" type="triangle"/>
          </a:ln>
        </p:spPr>
      </p:sp>
      <p:sp>
        <p:nvSpPr>
          <p:cNvPr id="431" name="Google Shape;431;p49"/>
          <p:cNvSpPr/>
          <p:nvPr/>
        </p:nvSpPr>
        <p:spPr>
          <a:xfrm>
            <a:off x="5505775" y="3672975"/>
            <a:ext cx="1359300" cy="668400"/>
          </a:xfrm>
          <a:prstGeom prst="rect">
            <a:avLst/>
          </a:prstGeom>
          <a:solidFill>
            <a:schemeClr val="l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sv-SE"/>
              <a:t>Elicit Customer Feedback</a:t>
            </a:r>
            <a:endParaRPr b="1"/>
          </a:p>
        </p:txBody>
      </p:sp>
      <p:sp>
        <p:nvSpPr>
          <p:cNvPr id="432" name="Google Shape;432;p49"/>
          <p:cNvSpPr/>
          <p:nvPr/>
        </p:nvSpPr>
        <p:spPr>
          <a:xfrm>
            <a:off x="6904600" y="3406181"/>
            <a:ext cx="984075" cy="639131"/>
          </a:xfrm>
          <a:custGeom>
            <a:rect b="b" l="l" r="r" t="t"/>
            <a:pathLst>
              <a:path extrusionOk="0" h="34087" w="39363">
                <a:moveTo>
                  <a:pt x="39363" y="0"/>
                </a:moveTo>
                <a:lnTo>
                  <a:pt x="39363" y="34087"/>
                </a:lnTo>
                <a:lnTo>
                  <a:pt x="0" y="33681"/>
                </a:lnTo>
              </a:path>
            </a:pathLst>
          </a:custGeom>
          <a:noFill/>
          <a:ln cap="flat" cmpd="sng" w="28575">
            <a:solidFill>
              <a:schemeClr val="dk2"/>
            </a:solidFill>
            <a:prstDash val="solid"/>
            <a:round/>
            <a:headEnd len="med" w="med" type="none"/>
            <a:tailEnd len="med" w="med" type="triangle"/>
          </a:ln>
        </p:spPr>
      </p:sp>
      <p:sp>
        <p:nvSpPr>
          <p:cNvPr id="433" name="Google Shape;433;p49"/>
          <p:cNvSpPr/>
          <p:nvPr/>
        </p:nvSpPr>
        <p:spPr>
          <a:xfrm>
            <a:off x="2440850" y="3729938"/>
            <a:ext cx="1542300" cy="570600"/>
          </a:xfrm>
          <a:prstGeom prst="diamond">
            <a:avLst/>
          </a:prstGeom>
          <a:solidFill>
            <a:schemeClr val="l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sv-SE"/>
              <a:t>Done?</a:t>
            </a:r>
            <a:endParaRPr b="1"/>
          </a:p>
        </p:txBody>
      </p:sp>
      <p:cxnSp>
        <p:nvCxnSpPr>
          <p:cNvPr id="434" name="Google Shape;434;p49"/>
          <p:cNvCxnSpPr>
            <a:endCxn id="433" idx="3"/>
          </p:cNvCxnSpPr>
          <p:nvPr/>
        </p:nvCxnSpPr>
        <p:spPr>
          <a:xfrm rot="10800000">
            <a:off x="3983150" y="4015238"/>
            <a:ext cx="1522500" cy="0"/>
          </a:xfrm>
          <a:prstGeom prst="straightConnector1">
            <a:avLst/>
          </a:prstGeom>
          <a:noFill/>
          <a:ln cap="flat" cmpd="sng" w="28575">
            <a:solidFill>
              <a:schemeClr val="dk2"/>
            </a:solidFill>
            <a:prstDash val="solid"/>
            <a:round/>
            <a:headEnd len="med" w="med" type="none"/>
            <a:tailEnd len="med" w="med" type="triangle"/>
          </a:ln>
        </p:spPr>
      </p:cxnSp>
      <p:cxnSp>
        <p:nvCxnSpPr>
          <p:cNvPr id="435" name="Google Shape;435;p49"/>
          <p:cNvCxnSpPr>
            <a:stCxn id="433" idx="0"/>
          </p:cNvCxnSpPr>
          <p:nvPr/>
        </p:nvCxnSpPr>
        <p:spPr>
          <a:xfrm rot="10800000">
            <a:off x="2877200" y="2302838"/>
            <a:ext cx="334800" cy="1427100"/>
          </a:xfrm>
          <a:prstGeom prst="straightConnector1">
            <a:avLst/>
          </a:prstGeom>
          <a:noFill/>
          <a:ln cap="flat" cmpd="sng" w="28575">
            <a:solidFill>
              <a:schemeClr val="dk2"/>
            </a:solidFill>
            <a:prstDash val="solid"/>
            <a:round/>
            <a:headEnd len="med" w="med" type="none"/>
            <a:tailEnd len="med" w="med" type="triangle"/>
          </a:ln>
        </p:spPr>
      </p:cxnSp>
      <p:sp>
        <p:nvSpPr>
          <p:cNvPr id="436" name="Google Shape;436;p49"/>
          <p:cNvSpPr/>
          <p:nvPr/>
        </p:nvSpPr>
        <p:spPr>
          <a:xfrm>
            <a:off x="655975" y="3798338"/>
            <a:ext cx="588300" cy="433800"/>
          </a:xfrm>
          <a:prstGeom prst="ellipse">
            <a:avLst/>
          </a:prstGeom>
          <a:solidFill>
            <a:srgbClr val="000000"/>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49"/>
          <p:cNvSpPr/>
          <p:nvPr/>
        </p:nvSpPr>
        <p:spPr>
          <a:xfrm>
            <a:off x="732025" y="3851550"/>
            <a:ext cx="436200" cy="327300"/>
          </a:xfrm>
          <a:prstGeom prst="ellipse">
            <a:avLst/>
          </a:prstGeom>
          <a:solidFill>
            <a:schemeClr val="l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38" name="Google Shape;438;p49"/>
          <p:cNvCxnSpPr>
            <a:stCxn id="433" idx="1"/>
            <a:endCxn id="436" idx="6"/>
          </p:cNvCxnSpPr>
          <p:nvPr/>
        </p:nvCxnSpPr>
        <p:spPr>
          <a:xfrm rot="10800000">
            <a:off x="1244150" y="4015238"/>
            <a:ext cx="1196700" cy="0"/>
          </a:xfrm>
          <a:prstGeom prst="straightConnector1">
            <a:avLst/>
          </a:prstGeom>
          <a:noFill/>
          <a:ln cap="flat" cmpd="sng" w="28575">
            <a:solidFill>
              <a:schemeClr val="dk2"/>
            </a:solidFill>
            <a:prstDash val="solid"/>
            <a:round/>
            <a:headEnd len="med" w="med" type="none"/>
            <a:tailEnd len="med" w="med" type="triangle"/>
          </a:ln>
        </p:spPr>
      </p:cxnSp>
      <p:sp>
        <p:nvSpPr>
          <p:cNvPr id="439" name="Google Shape;439;p49"/>
          <p:cNvSpPr txBox="1"/>
          <p:nvPr/>
        </p:nvSpPr>
        <p:spPr>
          <a:xfrm>
            <a:off x="1700225" y="3649669"/>
            <a:ext cx="720300" cy="327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sv-SE"/>
              <a:t>Yes</a:t>
            </a:r>
            <a:endParaRPr/>
          </a:p>
        </p:txBody>
      </p:sp>
      <p:sp>
        <p:nvSpPr>
          <p:cNvPr id="440" name="Google Shape;440;p49"/>
          <p:cNvSpPr txBox="1"/>
          <p:nvPr/>
        </p:nvSpPr>
        <p:spPr>
          <a:xfrm>
            <a:off x="3293000" y="3474656"/>
            <a:ext cx="486900" cy="203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sv-SE"/>
              <a:t>No</a:t>
            </a:r>
            <a:endParaRPr/>
          </a:p>
        </p:txBody>
      </p:sp>
      <p:sp>
        <p:nvSpPr>
          <p:cNvPr id="441" name="Google Shape;441;p49"/>
          <p:cNvSpPr txBox="1"/>
          <p:nvPr>
            <p:ph idx="12" type="sldNum"/>
          </p:nvPr>
        </p:nvSpPr>
        <p:spPr>
          <a:xfrm>
            <a:off x="6553200" y="4935625"/>
            <a:ext cx="2133600" cy="207900"/>
          </a:xfrm>
          <a:prstGeom prst="rect">
            <a:avLst/>
          </a:prstGeom>
        </p:spPr>
        <p:txBody>
          <a:bodyPr anchorCtr="0" anchor="t"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sv-SE" sz="600">
                <a:solidFill>
                  <a:schemeClr val="lt1"/>
                </a:solidFill>
              </a:rPr>
              <a:t>‹#›</a:t>
            </a:fld>
            <a:endParaRPr sz="600">
              <a:solidFill>
                <a:schemeClr val="lt1"/>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5" name="Shape 445"/>
        <p:cNvGrpSpPr/>
        <p:nvPr/>
      </p:nvGrpSpPr>
      <p:grpSpPr>
        <a:xfrm>
          <a:off x="0" y="0"/>
          <a:ext cx="0" cy="0"/>
          <a:chOff x="0" y="0"/>
          <a:chExt cx="0" cy="0"/>
        </a:xfrm>
      </p:grpSpPr>
      <p:sp>
        <p:nvSpPr>
          <p:cNvPr id="446" name="Google Shape;446;p50"/>
          <p:cNvSpPr txBox="1"/>
          <p:nvPr>
            <p:ph type="title"/>
          </p:nvPr>
        </p:nvSpPr>
        <p:spPr>
          <a:xfrm>
            <a:off x="468890" y="614003"/>
            <a:ext cx="8217900" cy="6684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sv-SE" sz="3000"/>
              <a:t>Aren’t incremental and iterative the same?</a:t>
            </a:r>
            <a:endParaRPr sz="3000"/>
          </a:p>
        </p:txBody>
      </p:sp>
      <p:sp>
        <p:nvSpPr>
          <p:cNvPr id="447" name="Google Shape;447;p50"/>
          <p:cNvSpPr txBox="1"/>
          <p:nvPr>
            <p:ph idx="1" type="body"/>
          </p:nvPr>
        </p:nvSpPr>
        <p:spPr>
          <a:xfrm>
            <a:off x="468890" y="1282390"/>
            <a:ext cx="8217900" cy="3480300"/>
          </a:xfrm>
          <a:prstGeom prst="rect">
            <a:avLst/>
          </a:prstGeom>
        </p:spPr>
        <p:txBody>
          <a:bodyPr anchorCtr="0" anchor="t" bIns="45700" lIns="91425" spcFirstLastPara="1" rIns="91425" wrap="square" tIns="45700">
            <a:noAutofit/>
          </a:bodyPr>
          <a:lstStyle/>
          <a:p>
            <a:pPr indent="-381000" lvl="0" marL="457200" marR="0" rtl="0" algn="l">
              <a:lnSpc>
                <a:spcPct val="100000"/>
              </a:lnSpc>
              <a:spcBef>
                <a:spcPts val="600"/>
              </a:spcBef>
              <a:spcAft>
                <a:spcPts val="0"/>
              </a:spcAft>
              <a:buClr>
                <a:schemeClr val="dk1"/>
              </a:buClr>
              <a:buSzPts val="2400"/>
              <a:buFont typeface="Arial"/>
              <a:buChar char="•"/>
            </a:pPr>
            <a:r>
              <a:rPr b="1" lang="sv-SE" sz="2400"/>
              <a:t>Incremental:</a:t>
            </a:r>
            <a:r>
              <a:rPr lang="sv-SE" sz="2400"/>
              <a:t> Add new features to build a progressively more complete system over time.</a:t>
            </a:r>
            <a:endParaRPr sz="2400"/>
          </a:p>
          <a:p>
            <a:pPr indent="-381000" lvl="0" marL="457200" marR="0" rtl="0" algn="l">
              <a:lnSpc>
                <a:spcPct val="100000"/>
              </a:lnSpc>
              <a:spcBef>
                <a:spcPts val="0"/>
              </a:spcBef>
              <a:spcAft>
                <a:spcPts val="0"/>
              </a:spcAft>
              <a:buSzPts val="2400"/>
              <a:buChar char="•"/>
            </a:pPr>
            <a:r>
              <a:rPr b="1" lang="sv-SE" sz="2400"/>
              <a:t>Iterative:</a:t>
            </a:r>
            <a:r>
              <a:rPr lang="sv-SE" sz="2400"/>
              <a:t> Deliver a series of progressively more complete prototypes over time.</a:t>
            </a:r>
            <a:endParaRPr sz="2400"/>
          </a:p>
          <a:p>
            <a:pPr indent="-381000" lvl="0" marL="457200" marR="0" rtl="0" algn="l">
              <a:lnSpc>
                <a:spcPct val="100000"/>
              </a:lnSpc>
              <a:spcBef>
                <a:spcPts val="0"/>
              </a:spcBef>
              <a:spcAft>
                <a:spcPts val="0"/>
              </a:spcAft>
              <a:buSzPts val="2400"/>
              <a:buChar char="•"/>
            </a:pPr>
            <a:r>
              <a:rPr i="1" lang="sv-SE" sz="2400"/>
              <a:t>Aren’t these the same thing?</a:t>
            </a:r>
            <a:endParaRPr i="1" sz="2400"/>
          </a:p>
          <a:p>
            <a:pPr indent="0" lvl="0" marL="0" marR="0" rtl="0" algn="l">
              <a:lnSpc>
                <a:spcPct val="100000"/>
              </a:lnSpc>
              <a:spcBef>
                <a:spcPts val="600"/>
              </a:spcBef>
              <a:spcAft>
                <a:spcPts val="0"/>
              </a:spcAft>
              <a:buNone/>
            </a:pPr>
            <a:r>
              <a:rPr b="1" lang="sv-SE" sz="2400"/>
              <a:t>Incremental:</a:t>
            </a:r>
            <a:r>
              <a:rPr lang="sv-SE" sz="2400"/>
              <a:t> Writing one “perfect” sentence at a time.</a:t>
            </a:r>
            <a:endParaRPr sz="2400"/>
          </a:p>
          <a:p>
            <a:pPr indent="0" lvl="0" marL="0" marR="0" rtl="0" algn="l">
              <a:lnSpc>
                <a:spcPct val="100000"/>
              </a:lnSpc>
              <a:spcBef>
                <a:spcPts val="600"/>
              </a:spcBef>
              <a:spcAft>
                <a:spcPts val="0"/>
              </a:spcAft>
              <a:buNone/>
            </a:pPr>
            <a:r>
              <a:rPr b="1" lang="sv-SE" sz="2400"/>
              <a:t>Iterative:</a:t>
            </a:r>
            <a:r>
              <a:rPr lang="sv-SE" sz="2400"/>
              <a:t> Writing a complete rough draft, then improving it through a complete revision.</a:t>
            </a:r>
            <a:endParaRPr sz="2400"/>
          </a:p>
          <a:p>
            <a:pPr indent="0" lvl="0" marL="0" marR="0" rtl="0" algn="l">
              <a:lnSpc>
                <a:spcPct val="100000"/>
              </a:lnSpc>
              <a:spcBef>
                <a:spcPts val="600"/>
              </a:spcBef>
              <a:spcAft>
                <a:spcPts val="0"/>
              </a:spcAft>
              <a:buNone/>
            </a:pPr>
            <a:r>
              <a:t/>
            </a:r>
            <a:endParaRPr sz="2400"/>
          </a:p>
        </p:txBody>
      </p:sp>
      <p:sp>
        <p:nvSpPr>
          <p:cNvPr id="448" name="Google Shape;448;p50"/>
          <p:cNvSpPr txBox="1"/>
          <p:nvPr>
            <p:ph idx="12" type="sldNum"/>
          </p:nvPr>
        </p:nvSpPr>
        <p:spPr>
          <a:xfrm>
            <a:off x="6553200" y="4935625"/>
            <a:ext cx="2133600" cy="207900"/>
          </a:xfrm>
          <a:prstGeom prst="rect">
            <a:avLst/>
          </a:prstGeom>
        </p:spPr>
        <p:txBody>
          <a:bodyPr anchorCtr="0" anchor="t"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sv-SE"/>
              <a:t>‹#›</a:t>
            </a:fld>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2" name="Shape 452"/>
        <p:cNvGrpSpPr/>
        <p:nvPr/>
      </p:nvGrpSpPr>
      <p:grpSpPr>
        <a:xfrm>
          <a:off x="0" y="0"/>
          <a:ext cx="0" cy="0"/>
          <a:chOff x="0" y="0"/>
          <a:chExt cx="0" cy="0"/>
        </a:xfrm>
      </p:grpSpPr>
      <p:sp>
        <p:nvSpPr>
          <p:cNvPr id="453" name="Google Shape;453;p51"/>
          <p:cNvSpPr txBox="1"/>
          <p:nvPr>
            <p:ph type="title"/>
          </p:nvPr>
        </p:nvSpPr>
        <p:spPr>
          <a:xfrm>
            <a:off x="468890" y="614003"/>
            <a:ext cx="8217900" cy="6684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sv-SE"/>
              <a:t>The Iterative Model</a:t>
            </a:r>
            <a:endParaRPr/>
          </a:p>
        </p:txBody>
      </p:sp>
      <p:sp>
        <p:nvSpPr>
          <p:cNvPr id="454" name="Google Shape;454;p51"/>
          <p:cNvSpPr txBox="1"/>
          <p:nvPr>
            <p:ph idx="1" type="body"/>
          </p:nvPr>
        </p:nvSpPr>
        <p:spPr>
          <a:xfrm>
            <a:off x="468890" y="1282390"/>
            <a:ext cx="8217900" cy="3480300"/>
          </a:xfrm>
          <a:prstGeom prst="rect">
            <a:avLst/>
          </a:prstGeom>
        </p:spPr>
        <p:txBody>
          <a:bodyPr anchorCtr="0" anchor="t" bIns="45700" lIns="91425" spcFirstLastPara="1" rIns="91425" wrap="square" tIns="45700">
            <a:noAutofit/>
          </a:bodyPr>
          <a:lstStyle/>
          <a:p>
            <a:pPr indent="0" lvl="0" marL="0" marR="0" rtl="0" algn="l">
              <a:lnSpc>
                <a:spcPct val="100000"/>
              </a:lnSpc>
              <a:spcBef>
                <a:spcPts val="600"/>
              </a:spcBef>
              <a:spcAft>
                <a:spcPts val="0"/>
              </a:spcAft>
              <a:buNone/>
            </a:pPr>
            <a:r>
              <a:rPr b="1" lang="sv-SE" sz="2400"/>
              <a:t>What are the advantages of iterative development?</a:t>
            </a:r>
            <a:endParaRPr b="1" sz="2400"/>
          </a:p>
          <a:p>
            <a:pPr indent="0" lvl="0" marL="0" marR="0" rtl="0" algn="l">
              <a:lnSpc>
                <a:spcPct val="100000"/>
              </a:lnSpc>
              <a:spcBef>
                <a:spcPts val="600"/>
              </a:spcBef>
              <a:spcAft>
                <a:spcPts val="0"/>
              </a:spcAft>
              <a:buNone/>
            </a:pPr>
            <a:r>
              <a:t/>
            </a:r>
            <a:endParaRPr b="1" sz="2400"/>
          </a:p>
          <a:p>
            <a:pPr indent="0" lvl="0" marL="0" marR="0" rtl="0" algn="l">
              <a:lnSpc>
                <a:spcPct val="100000"/>
              </a:lnSpc>
              <a:spcBef>
                <a:spcPts val="600"/>
              </a:spcBef>
              <a:spcAft>
                <a:spcPts val="0"/>
              </a:spcAft>
              <a:buNone/>
            </a:pPr>
            <a:r>
              <a:t/>
            </a:r>
            <a:endParaRPr b="1" sz="2400"/>
          </a:p>
          <a:p>
            <a:pPr indent="0" lvl="0" marL="0" marR="0" rtl="0" algn="l">
              <a:lnSpc>
                <a:spcPct val="100000"/>
              </a:lnSpc>
              <a:spcBef>
                <a:spcPts val="600"/>
              </a:spcBef>
              <a:spcAft>
                <a:spcPts val="0"/>
              </a:spcAft>
              <a:buNone/>
            </a:pPr>
            <a:r>
              <a:t/>
            </a:r>
            <a:endParaRPr b="1" sz="2400"/>
          </a:p>
        </p:txBody>
      </p:sp>
      <p:sp>
        <p:nvSpPr>
          <p:cNvPr id="455" name="Google Shape;455;p51"/>
          <p:cNvSpPr txBox="1"/>
          <p:nvPr/>
        </p:nvSpPr>
        <p:spPr>
          <a:xfrm>
            <a:off x="294700" y="1812400"/>
            <a:ext cx="8278200" cy="1308600"/>
          </a:xfrm>
          <a:prstGeom prst="rect">
            <a:avLst/>
          </a:prstGeom>
          <a:noFill/>
          <a:ln>
            <a:noFill/>
          </a:ln>
        </p:spPr>
        <p:txBody>
          <a:bodyPr anchorCtr="0" anchor="t" bIns="91425" lIns="91425" spcFirstLastPara="1" rIns="91425" wrap="square" tIns="91425">
            <a:noAutofit/>
          </a:bodyPr>
          <a:lstStyle/>
          <a:p>
            <a:pPr indent="-381000" lvl="0" marL="457200" rtl="0" algn="l">
              <a:spcBef>
                <a:spcPts val="0"/>
              </a:spcBef>
              <a:spcAft>
                <a:spcPts val="0"/>
              </a:spcAft>
              <a:buClr>
                <a:schemeClr val="dk1"/>
              </a:buClr>
              <a:buSzPts val="2400"/>
              <a:buChar char="●"/>
            </a:pPr>
            <a:r>
              <a:rPr lang="sv-SE" sz="2400">
                <a:solidFill>
                  <a:schemeClr val="dk1"/>
                </a:solidFill>
              </a:rPr>
              <a:t>Frequent customer feedback can keep project on track.</a:t>
            </a:r>
            <a:endParaRPr sz="2400">
              <a:solidFill>
                <a:schemeClr val="dk1"/>
              </a:solidFill>
            </a:endParaRPr>
          </a:p>
          <a:p>
            <a:pPr indent="-381000" lvl="1" marL="914400" rtl="0" algn="l">
              <a:spcBef>
                <a:spcPts val="0"/>
              </a:spcBef>
              <a:spcAft>
                <a:spcPts val="0"/>
              </a:spcAft>
              <a:buClr>
                <a:schemeClr val="dk1"/>
              </a:buClr>
              <a:buSzPts val="2400"/>
              <a:buChar char="○"/>
            </a:pPr>
            <a:r>
              <a:rPr lang="sv-SE" sz="2400">
                <a:solidFill>
                  <a:schemeClr val="dk1"/>
                </a:solidFill>
              </a:rPr>
              <a:t>We throw away more work short-term</a:t>
            </a:r>
            <a:endParaRPr sz="2400">
              <a:solidFill>
                <a:schemeClr val="dk1"/>
              </a:solidFill>
            </a:endParaRPr>
          </a:p>
          <a:p>
            <a:pPr indent="-381000" lvl="1" marL="914400" rtl="0" algn="l">
              <a:spcBef>
                <a:spcPts val="0"/>
              </a:spcBef>
              <a:spcAft>
                <a:spcPts val="0"/>
              </a:spcAft>
              <a:buClr>
                <a:schemeClr val="dk1"/>
              </a:buClr>
              <a:buSzPts val="2400"/>
              <a:buChar char="○"/>
            </a:pPr>
            <a:r>
              <a:rPr lang="sv-SE" sz="2400">
                <a:solidFill>
                  <a:schemeClr val="dk1"/>
                </a:solidFill>
              </a:rPr>
              <a:t>… but far less long-term.</a:t>
            </a:r>
            <a:endParaRPr sz="2400">
              <a:solidFill>
                <a:schemeClr val="dk1"/>
              </a:solidFill>
            </a:endParaRPr>
          </a:p>
          <a:p>
            <a:pPr indent="-381000" lvl="0" marL="457200" rtl="0" algn="l">
              <a:spcBef>
                <a:spcPts val="0"/>
              </a:spcBef>
              <a:spcAft>
                <a:spcPts val="0"/>
              </a:spcAft>
              <a:buClr>
                <a:schemeClr val="dk1"/>
              </a:buClr>
              <a:buSzPts val="2400"/>
              <a:buChar char="●"/>
            </a:pPr>
            <a:r>
              <a:rPr lang="sv-SE" sz="2400">
                <a:solidFill>
                  <a:schemeClr val="dk1"/>
                </a:solidFill>
              </a:rPr>
              <a:t>Requirements and design can more easily be revised.	</a:t>
            </a:r>
            <a:endParaRPr sz="2400">
              <a:solidFill>
                <a:schemeClr val="dk1"/>
              </a:solidFill>
            </a:endParaRPr>
          </a:p>
          <a:p>
            <a:pPr indent="-381000" lvl="0" marL="457200" rtl="0" algn="l">
              <a:spcBef>
                <a:spcPts val="0"/>
              </a:spcBef>
              <a:spcAft>
                <a:spcPts val="0"/>
              </a:spcAft>
              <a:buClr>
                <a:schemeClr val="dk1"/>
              </a:buClr>
              <a:buSzPts val="2400"/>
              <a:buChar char="●"/>
            </a:pPr>
            <a:r>
              <a:rPr lang="sv-SE" sz="2400">
                <a:solidFill>
                  <a:schemeClr val="dk1"/>
                </a:solidFill>
              </a:rPr>
              <a:t>Natural fit to how software is built - develop something “good enough” that can be revised over time.</a:t>
            </a:r>
            <a:endParaRPr sz="2400">
              <a:solidFill>
                <a:schemeClr val="dk1"/>
              </a:solidFill>
            </a:endParaRPr>
          </a:p>
        </p:txBody>
      </p:sp>
      <p:sp>
        <p:nvSpPr>
          <p:cNvPr id="456" name="Google Shape;456;p51"/>
          <p:cNvSpPr txBox="1"/>
          <p:nvPr>
            <p:ph idx="12" type="sldNum"/>
          </p:nvPr>
        </p:nvSpPr>
        <p:spPr>
          <a:xfrm>
            <a:off x="6553200" y="4935625"/>
            <a:ext cx="2133600" cy="207900"/>
          </a:xfrm>
          <a:prstGeom prst="rect">
            <a:avLst/>
          </a:prstGeom>
        </p:spPr>
        <p:txBody>
          <a:bodyPr anchorCtr="0" anchor="t"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sv-SE" sz="600">
                <a:solidFill>
                  <a:schemeClr val="lt1"/>
                </a:solidFill>
              </a:rPr>
              <a:t>‹#›</a:t>
            </a:fld>
            <a:endParaRPr sz="600">
              <a:solidFill>
                <a:schemeClr val="lt1"/>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0" name="Shape 460"/>
        <p:cNvGrpSpPr/>
        <p:nvPr/>
      </p:nvGrpSpPr>
      <p:grpSpPr>
        <a:xfrm>
          <a:off x="0" y="0"/>
          <a:ext cx="0" cy="0"/>
          <a:chOff x="0" y="0"/>
          <a:chExt cx="0" cy="0"/>
        </a:xfrm>
      </p:grpSpPr>
      <p:sp>
        <p:nvSpPr>
          <p:cNvPr id="461" name="Google Shape;461;p52"/>
          <p:cNvSpPr txBox="1"/>
          <p:nvPr>
            <p:ph type="title"/>
          </p:nvPr>
        </p:nvSpPr>
        <p:spPr>
          <a:xfrm>
            <a:off x="468890" y="614003"/>
            <a:ext cx="8217900" cy="6684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sv-SE"/>
              <a:t>The Iterative Model</a:t>
            </a:r>
            <a:endParaRPr/>
          </a:p>
        </p:txBody>
      </p:sp>
      <p:sp>
        <p:nvSpPr>
          <p:cNvPr id="462" name="Google Shape;462;p52"/>
          <p:cNvSpPr txBox="1"/>
          <p:nvPr>
            <p:ph idx="1" type="body"/>
          </p:nvPr>
        </p:nvSpPr>
        <p:spPr>
          <a:xfrm>
            <a:off x="468890" y="1282390"/>
            <a:ext cx="8217900" cy="3480300"/>
          </a:xfrm>
          <a:prstGeom prst="rect">
            <a:avLst/>
          </a:prstGeom>
        </p:spPr>
        <p:txBody>
          <a:bodyPr anchorCtr="0" anchor="t" bIns="45700" lIns="91425" spcFirstLastPara="1" rIns="91425" wrap="square" tIns="45700">
            <a:noAutofit/>
          </a:bodyPr>
          <a:lstStyle/>
          <a:p>
            <a:pPr indent="0" lvl="0" marL="0" marR="0" rtl="0" algn="l">
              <a:lnSpc>
                <a:spcPct val="100000"/>
              </a:lnSpc>
              <a:spcBef>
                <a:spcPts val="600"/>
              </a:spcBef>
              <a:spcAft>
                <a:spcPts val="0"/>
              </a:spcAft>
              <a:buNone/>
            </a:pPr>
            <a:r>
              <a:rPr b="1" lang="sv-SE" sz="2400"/>
              <a:t>What are the disadvantages of iterative development?</a:t>
            </a:r>
            <a:endParaRPr b="1" sz="2400"/>
          </a:p>
          <a:p>
            <a:pPr indent="0" lvl="0" marL="0" marR="0" rtl="0" algn="l">
              <a:lnSpc>
                <a:spcPct val="100000"/>
              </a:lnSpc>
              <a:spcBef>
                <a:spcPts val="600"/>
              </a:spcBef>
              <a:spcAft>
                <a:spcPts val="0"/>
              </a:spcAft>
              <a:buNone/>
            </a:pPr>
            <a:r>
              <a:t/>
            </a:r>
            <a:endParaRPr b="1" sz="2400"/>
          </a:p>
        </p:txBody>
      </p:sp>
      <p:sp>
        <p:nvSpPr>
          <p:cNvPr id="463" name="Google Shape;463;p52"/>
          <p:cNvSpPr txBox="1"/>
          <p:nvPr/>
        </p:nvSpPr>
        <p:spPr>
          <a:xfrm>
            <a:off x="304600" y="2053263"/>
            <a:ext cx="8278200" cy="1308600"/>
          </a:xfrm>
          <a:prstGeom prst="rect">
            <a:avLst/>
          </a:prstGeom>
          <a:noFill/>
          <a:ln>
            <a:noFill/>
          </a:ln>
        </p:spPr>
        <p:txBody>
          <a:bodyPr anchorCtr="0" anchor="t" bIns="91425" lIns="91425" spcFirstLastPara="1" rIns="91425" wrap="square" tIns="91425">
            <a:noAutofit/>
          </a:bodyPr>
          <a:lstStyle/>
          <a:p>
            <a:pPr indent="-381000" lvl="0" marL="457200" rtl="0" algn="l">
              <a:spcBef>
                <a:spcPts val="0"/>
              </a:spcBef>
              <a:spcAft>
                <a:spcPts val="0"/>
              </a:spcAft>
              <a:buClr>
                <a:schemeClr val="dk1"/>
              </a:buClr>
              <a:buSzPts val="2400"/>
              <a:buChar char="●"/>
            </a:pPr>
            <a:r>
              <a:rPr lang="sv-SE" sz="2400">
                <a:solidFill>
                  <a:schemeClr val="dk1"/>
                </a:solidFill>
              </a:rPr>
              <a:t>“Good enough” is </a:t>
            </a:r>
            <a:r>
              <a:rPr b="1" i="1" lang="sv-SE" sz="2400" u="sng">
                <a:solidFill>
                  <a:schemeClr val="dk1"/>
                </a:solidFill>
              </a:rPr>
              <a:t>very</a:t>
            </a:r>
            <a:r>
              <a:rPr lang="sv-SE" sz="2400">
                <a:solidFill>
                  <a:schemeClr val="dk1"/>
                </a:solidFill>
              </a:rPr>
              <a:t> risky if software problems can harm humans or their operating environment.</a:t>
            </a:r>
            <a:endParaRPr sz="2400">
              <a:solidFill>
                <a:schemeClr val="dk1"/>
              </a:solidFill>
            </a:endParaRPr>
          </a:p>
          <a:p>
            <a:pPr indent="-381000" lvl="1" marL="914400" rtl="0" algn="l">
              <a:spcBef>
                <a:spcPts val="0"/>
              </a:spcBef>
              <a:spcAft>
                <a:spcPts val="0"/>
              </a:spcAft>
              <a:buClr>
                <a:schemeClr val="dk1"/>
              </a:buClr>
              <a:buSzPts val="2400"/>
              <a:buChar char="○"/>
            </a:pPr>
            <a:r>
              <a:rPr lang="sv-SE" sz="2400">
                <a:solidFill>
                  <a:schemeClr val="dk1"/>
                </a:solidFill>
              </a:rPr>
              <a:t>You still need planning, detailed design if there is risk</a:t>
            </a:r>
            <a:endParaRPr sz="2400">
              <a:solidFill>
                <a:schemeClr val="dk1"/>
              </a:solidFill>
            </a:endParaRPr>
          </a:p>
          <a:p>
            <a:pPr indent="-381000" lvl="0" marL="457200" rtl="0" algn="l">
              <a:spcBef>
                <a:spcPts val="0"/>
              </a:spcBef>
              <a:spcAft>
                <a:spcPts val="0"/>
              </a:spcAft>
              <a:buClr>
                <a:schemeClr val="dk1"/>
              </a:buClr>
              <a:buSzPts val="2400"/>
              <a:buChar char="●"/>
            </a:pPr>
            <a:r>
              <a:rPr lang="sv-SE" sz="2400">
                <a:solidFill>
                  <a:schemeClr val="dk1"/>
                </a:solidFill>
              </a:rPr>
              <a:t>Frequent releases often results in rushed releases.</a:t>
            </a:r>
            <a:endParaRPr sz="2400">
              <a:solidFill>
                <a:schemeClr val="dk1"/>
              </a:solidFill>
            </a:endParaRPr>
          </a:p>
          <a:p>
            <a:pPr indent="-381000" lvl="1" marL="914400" rtl="0" algn="l">
              <a:spcBef>
                <a:spcPts val="0"/>
              </a:spcBef>
              <a:spcAft>
                <a:spcPts val="0"/>
              </a:spcAft>
              <a:buClr>
                <a:schemeClr val="dk1"/>
              </a:buClr>
              <a:buSzPts val="2400"/>
              <a:buChar char="○"/>
            </a:pPr>
            <a:r>
              <a:rPr lang="sv-SE" sz="2400">
                <a:solidFill>
                  <a:schemeClr val="dk1"/>
                </a:solidFill>
              </a:rPr>
              <a:t>Building on bad foundations results in a bad product.</a:t>
            </a:r>
            <a:endParaRPr sz="2400">
              <a:solidFill>
                <a:schemeClr val="dk1"/>
              </a:solidFill>
            </a:endParaRPr>
          </a:p>
          <a:p>
            <a:pPr indent="-381000" lvl="1" marL="914400" rtl="0" algn="l">
              <a:spcBef>
                <a:spcPts val="0"/>
              </a:spcBef>
              <a:spcAft>
                <a:spcPts val="0"/>
              </a:spcAft>
              <a:buClr>
                <a:schemeClr val="dk1"/>
              </a:buClr>
              <a:buSzPts val="2400"/>
              <a:buChar char="○"/>
            </a:pPr>
            <a:r>
              <a:rPr lang="sv-SE" sz="2400">
                <a:solidFill>
                  <a:schemeClr val="dk1"/>
                </a:solidFill>
              </a:rPr>
              <a:t>Do not rush cycles</a:t>
            </a:r>
            <a:endParaRPr sz="2400">
              <a:solidFill>
                <a:schemeClr val="dk1"/>
              </a:solidFill>
            </a:endParaRPr>
          </a:p>
        </p:txBody>
      </p:sp>
      <p:sp>
        <p:nvSpPr>
          <p:cNvPr id="464" name="Google Shape;464;p52"/>
          <p:cNvSpPr txBox="1"/>
          <p:nvPr>
            <p:ph idx="12" type="sldNum"/>
          </p:nvPr>
        </p:nvSpPr>
        <p:spPr>
          <a:xfrm>
            <a:off x="6553200" y="4935625"/>
            <a:ext cx="2133600" cy="207900"/>
          </a:xfrm>
          <a:prstGeom prst="rect">
            <a:avLst/>
          </a:prstGeom>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sv-SE" sz="600">
                <a:solidFill>
                  <a:schemeClr val="lt1"/>
                </a:solidFill>
              </a:rPr>
              <a:t>‹#›</a:t>
            </a:fld>
            <a:endParaRPr sz="600">
              <a:solidFill>
                <a:schemeClr val="lt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7" name="Shape 97"/>
        <p:cNvGrpSpPr/>
        <p:nvPr/>
      </p:nvGrpSpPr>
      <p:grpSpPr>
        <a:xfrm>
          <a:off x="0" y="0"/>
          <a:ext cx="0" cy="0"/>
          <a:chOff x="0" y="0"/>
          <a:chExt cx="0" cy="0"/>
        </a:xfrm>
      </p:grpSpPr>
      <p:sp>
        <p:nvSpPr>
          <p:cNvPr id="98" name="Google Shape;98;p17"/>
          <p:cNvSpPr txBox="1"/>
          <p:nvPr>
            <p:ph type="title"/>
          </p:nvPr>
        </p:nvSpPr>
        <p:spPr>
          <a:xfrm>
            <a:off x="468890" y="614003"/>
            <a:ext cx="8217900" cy="6684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sv-SE"/>
              <a:t>Hardware Failure</a:t>
            </a:r>
            <a:endParaRPr/>
          </a:p>
        </p:txBody>
      </p:sp>
      <p:pic>
        <p:nvPicPr>
          <p:cNvPr descr="fr1.png" id="99" name="Google Shape;99;p17"/>
          <p:cNvPicPr preferRelativeResize="0"/>
          <p:nvPr/>
        </p:nvPicPr>
        <p:blipFill>
          <a:blip r:embed="rId3">
            <a:alphaModFix/>
          </a:blip>
          <a:stretch>
            <a:fillRect/>
          </a:stretch>
        </p:blipFill>
        <p:spPr>
          <a:xfrm>
            <a:off x="2275288" y="1409781"/>
            <a:ext cx="4593431" cy="3050381"/>
          </a:xfrm>
          <a:prstGeom prst="rect">
            <a:avLst/>
          </a:prstGeom>
          <a:noFill/>
          <a:ln>
            <a:noFill/>
          </a:ln>
        </p:spPr>
      </p:pic>
      <p:sp>
        <p:nvSpPr>
          <p:cNvPr id="100" name="Google Shape;100;p17"/>
          <p:cNvSpPr txBox="1"/>
          <p:nvPr>
            <p:ph idx="12" type="sldNum"/>
          </p:nvPr>
        </p:nvSpPr>
        <p:spPr>
          <a:xfrm>
            <a:off x="6553200" y="4935625"/>
            <a:ext cx="2133600" cy="207900"/>
          </a:xfrm>
          <a:prstGeom prst="rect">
            <a:avLst/>
          </a:prstGeom>
        </p:spPr>
        <p:txBody>
          <a:bodyPr anchorCtr="0" anchor="t"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sv-SE" sz="600">
                <a:solidFill>
                  <a:schemeClr val="lt1"/>
                </a:solidFill>
              </a:rPr>
              <a:t>‹#›</a:t>
            </a:fld>
            <a:endParaRPr sz="600">
              <a:solidFill>
                <a:schemeClr val="lt1"/>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8" name="Shape 468"/>
        <p:cNvGrpSpPr/>
        <p:nvPr/>
      </p:nvGrpSpPr>
      <p:grpSpPr>
        <a:xfrm>
          <a:off x="0" y="0"/>
          <a:ext cx="0" cy="0"/>
          <a:chOff x="0" y="0"/>
          <a:chExt cx="0" cy="0"/>
        </a:xfrm>
      </p:grpSpPr>
      <p:sp>
        <p:nvSpPr>
          <p:cNvPr id="469" name="Google Shape;469;p53"/>
          <p:cNvSpPr txBox="1"/>
          <p:nvPr>
            <p:ph type="title"/>
          </p:nvPr>
        </p:nvSpPr>
        <p:spPr>
          <a:xfrm>
            <a:off x="468890" y="614003"/>
            <a:ext cx="8217900" cy="6684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sv-SE"/>
              <a:t>The Agile Manifesto</a:t>
            </a:r>
            <a:endParaRPr/>
          </a:p>
        </p:txBody>
      </p:sp>
      <p:sp>
        <p:nvSpPr>
          <p:cNvPr id="470" name="Google Shape;470;p53"/>
          <p:cNvSpPr txBox="1"/>
          <p:nvPr>
            <p:ph idx="1" type="body"/>
          </p:nvPr>
        </p:nvSpPr>
        <p:spPr>
          <a:xfrm>
            <a:off x="468890" y="1282390"/>
            <a:ext cx="8217900" cy="3480300"/>
          </a:xfrm>
          <a:prstGeom prst="rect">
            <a:avLst/>
          </a:prstGeom>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t/>
            </a:r>
            <a:endParaRPr b="1"/>
          </a:p>
          <a:p>
            <a:pPr indent="0" lvl="0" marL="0" rtl="0" algn="l">
              <a:lnSpc>
                <a:spcPct val="115000"/>
              </a:lnSpc>
              <a:spcBef>
                <a:spcPts val="0"/>
              </a:spcBef>
              <a:spcAft>
                <a:spcPts val="0"/>
              </a:spcAft>
              <a:buNone/>
            </a:pPr>
            <a:r>
              <a:rPr b="1" lang="sv-SE"/>
              <a:t>Individuals and interactions</a:t>
            </a:r>
            <a:r>
              <a:rPr lang="sv-SE"/>
              <a:t> </a:t>
            </a:r>
            <a:r>
              <a:rPr lang="sv-SE" sz="1800"/>
              <a:t>over processes and tools</a:t>
            </a:r>
            <a:endParaRPr sz="1800"/>
          </a:p>
          <a:p>
            <a:pPr indent="0" lvl="0" marL="0" rtl="0" algn="l">
              <a:lnSpc>
                <a:spcPct val="115000"/>
              </a:lnSpc>
              <a:spcBef>
                <a:spcPts val="0"/>
              </a:spcBef>
              <a:spcAft>
                <a:spcPts val="0"/>
              </a:spcAft>
              <a:buNone/>
            </a:pPr>
            <a:r>
              <a:rPr b="1" lang="sv-SE"/>
              <a:t>Working software</a:t>
            </a:r>
            <a:r>
              <a:rPr lang="sv-SE" sz="2400"/>
              <a:t> </a:t>
            </a:r>
            <a:r>
              <a:rPr lang="sv-SE" sz="1800"/>
              <a:t>over comprehensive documentation</a:t>
            </a:r>
            <a:endParaRPr sz="1800"/>
          </a:p>
          <a:p>
            <a:pPr indent="0" lvl="0" marL="0" rtl="0" algn="l">
              <a:lnSpc>
                <a:spcPct val="115000"/>
              </a:lnSpc>
              <a:spcBef>
                <a:spcPts val="0"/>
              </a:spcBef>
              <a:spcAft>
                <a:spcPts val="0"/>
              </a:spcAft>
              <a:buNone/>
            </a:pPr>
            <a:r>
              <a:rPr b="1" lang="sv-SE"/>
              <a:t>Customer collaboration</a:t>
            </a:r>
            <a:r>
              <a:rPr lang="sv-SE" sz="2400"/>
              <a:t> </a:t>
            </a:r>
            <a:r>
              <a:rPr lang="sv-SE" sz="1800"/>
              <a:t>over contract negotiation</a:t>
            </a:r>
            <a:endParaRPr sz="1800"/>
          </a:p>
          <a:p>
            <a:pPr indent="0" lvl="0" marL="0" marR="0" rtl="0" algn="l">
              <a:lnSpc>
                <a:spcPct val="100000"/>
              </a:lnSpc>
              <a:spcBef>
                <a:spcPts val="600"/>
              </a:spcBef>
              <a:spcAft>
                <a:spcPts val="0"/>
              </a:spcAft>
              <a:buNone/>
            </a:pPr>
            <a:r>
              <a:rPr b="1" lang="sv-SE"/>
              <a:t>Responding to change</a:t>
            </a:r>
            <a:r>
              <a:rPr lang="sv-SE" sz="2400"/>
              <a:t> </a:t>
            </a:r>
            <a:r>
              <a:rPr lang="sv-SE" sz="1800"/>
              <a:t>over following a plan</a:t>
            </a:r>
            <a:endParaRPr/>
          </a:p>
        </p:txBody>
      </p:sp>
      <p:sp>
        <p:nvSpPr>
          <p:cNvPr id="471" name="Google Shape;471;p53"/>
          <p:cNvSpPr txBox="1"/>
          <p:nvPr>
            <p:ph idx="12" type="sldNum"/>
          </p:nvPr>
        </p:nvSpPr>
        <p:spPr>
          <a:xfrm>
            <a:off x="6553200" y="4935625"/>
            <a:ext cx="2133600" cy="207900"/>
          </a:xfrm>
          <a:prstGeom prst="rect">
            <a:avLst/>
          </a:prstGeom>
        </p:spPr>
        <p:txBody>
          <a:bodyPr anchorCtr="0" anchor="t"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sv-SE" sz="600">
                <a:solidFill>
                  <a:schemeClr val="lt1"/>
                </a:solidFill>
              </a:rPr>
              <a:t>‹#›</a:t>
            </a:fld>
            <a:endParaRPr sz="600">
              <a:solidFill>
                <a:schemeClr val="lt1"/>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75" name="Shape 475"/>
        <p:cNvGrpSpPr/>
        <p:nvPr/>
      </p:nvGrpSpPr>
      <p:grpSpPr>
        <a:xfrm>
          <a:off x="0" y="0"/>
          <a:ext cx="0" cy="0"/>
          <a:chOff x="0" y="0"/>
          <a:chExt cx="0" cy="0"/>
        </a:xfrm>
      </p:grpSpPr>
      <p:sp>
        <p:nvSpPr>
          <p:cNvPr id="476" name="Google Shape;476;p54"/>
          <p:cNvSpPr txBox="1"/>
          <p:nvPr>
            <p:ph type="title"/>
          </p:nvPr>
        </p:nvSpPr>
        <p:spPr>
          <a:xfrm>
            <a:off x="468890" y="614003"/>
            <a:ext cx="8217900" cy="6684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sv-SE"/>
              <a:t>Agile Principles</a:t>
            </a:r>
            <a:endParaRPr/>
          </a:p>
        </p:txBody>
      </p:sp>
      <p:sp>
        <p:nvSpPr>
          <p:cNvPr id="477" name="Google Shape;477;p54"/>
          <p:cNvSpPr txBox="1"/>
          <p:nvPr>
            <p:ph idx="1" type="body"/>
          </p:nvPr>
        </p:nvSpPr>
        <p:spPr>
          <a:xfrm>
            <a:off x="468890" y="1282390"/>
            <a:ext cx="8217900" cy="3480300"/>
          </a:xfrm>
          <a:prstGeom prst="rect">
            <a:avLst/>
          </a:prstGeom>
        </p:spPr>
        <p:txBody>
          <a:bodyPr anchorCtr="0" anchor="t" bIns="45700" lIns="91425" spcFirstLastPara="1" rIns="91425" wrap="square" tIns="45700">
            <a:noAutofit/>
          </a:bodyPr>
          <a:lstStyle/>
          <a:p>
            <a:pPr indent="-393700" lvl="0" marL="457200" rtl="0" algn="l">
              <a:spcBef>
                <a:spcPts val="1000"/>
              </a:spcBef>
              <a:spcAft>
                <a:spcPts val="0"/>
              </a:spcAft>
              <a:buSzPts val="2600"/>
              <a:buChar char="•"/>
            </a:pPr>
            <a:r>
              <a:rPr lang="sv-SE"/>
              <a:t>Satisfy the customer through early and continuous delivery of valuable software.</a:t>
            </a:r>
            <a:endParaRPr/>
          </a:p>
          <a:p>
            <a:pPr indent="-393700" lvl="0" marL="457200" rtl="0" algn="l">
              <a:spcBef>
                <a:spcPts val="1000"/>
              </a:spcBef>
              <a:spcAft>
                <a:spcPts val="0"/>
              </a:spcAft>
              <a:buSzPts val="2600"/>
              <a:buChar char="•"/>
            </a:pPr>
            <a:r>
              <a:rPr lang="sv-SE"/>
              <a:t>Welcome changing requirements, even late. </a:t>
            </a:r>
            <a:endParaRPr/>
          </a:p>
          <a:p>
            <a:pPr indent="-368300" lvl="1" marL="914400" rtl="0" algn="l">
              <a:spcBef>
                <a:spcPts val="500"/>
              </a:spcBef>
              <a:spcAft>
                <a:spcPts val="0"/>
              </a:spcAft>
              <a:buSzPts val="2200"/>
              <a:buChar char="•"/>
            </a:pPr>
            <a:r>
              <a:rPr lang="sv-SE"/>
              <a:t>Agile processes harness change for the customer's competitive advantage.</a:t>
            </a:r>
            <a:endParaRPr/>
          </a:p>
          <a:p>
            <a:pPr indent="-393700" lvl="0" marL="457200" rtl="0" algn="l">
              <a:spcBef>
                <a:spcPts val="1000"/>
              </a:spcBef>
              <a:spcAft>
                <a:spcPts val="0"/>
              </a:spcAft>
              <a:buSzPts val="2600"/>
              <a:buChar char="•"/>
            </a:pPr>
            <a:r>
              <a:rPr lang="sv-SE"/>
              <a:t>Deliver working software frequently.</a:t>
            </a:r>
            <a:endParaRPr/>
          </a:p>
          <a:p>
            <a:pPr indent="-393700" lvl="0" marL="457200" rtl="0" algn="l">
              <a:spcBef>
                <a:spcPts val="1000"/>
              </a:spcBef>
              <a:spcAft>
                <a:spcPts val="0"/>
              </a:spcAft>
              <a:buSzPts val="2600"/>
              <a:buChar char="•"/>
            </a:pPr>
            <a:r>
              <a:rPr lang="sv-SE"/>
              <a:t>Business people and developers must work together daily throughout the project.</a:t>
            </a:r>
            <a:endParaRPr/>
          </a:p>
        </p:txBody>
      </p:sp>
      <p:sp>
        <p:nvSpPr>
          <p:cNvPr id="478" name="Google Shape;478;p54"/>
          <p:cNvSpPr txBox="1"/>
          <p:nvPr>
            <p:ph idx="12" type="sldNum"/>
          </p:nvPr>
        </p:nvSpPr>
        <p:spPr>
          <a:xfrm>
            <a:off x="6553200" y="4935625"/>
            <a:ext cx="2133600" cy="207900"/>
          </a:xfrm>
          <a:prstGeom prst="rect">
            <a:avLst/>
          </a:prstGeom>
        </p:spPr>
        <p:txBody>
          <a:bodyPr anchorCtr="0" anchor="t"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sv-SE" sz="600">
                <a:solidFill>
                  <a:schemeClr val="lt1"/>
                </a:solidFill>
              </a:rPr>
              <a:t>‹#›</a:t>
            </a:fld>
            <a:endParaRPr sz="600">
              <a:solidFill>
                <a:schemeClr val="lt1"/>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82" name="Shape 482"/>
        <p:cNvGrpSpPr/>
        <p:nvPr/>
      </p:nvGrpSpPr>
      <p:grpSpPr>
        <a:xfrm>
          <a:off x="0" y="0"/>
          <a:ext cx="0" cy="0"/>
          <a:chOff x="0" y="0"/>
          <a:chExt cx="0" cy="0"/>
        </a:xfrm>
      </p:grpSpPr>
      <p:sp>
        <p:nvSpPr>
          <p:cNvPr id="483" name="Google Shape;483;p55"/>
          <p:cNvSpPr txBox="1"/>
          <p:nvPr>
            <p:ph type="title"/>
          </p:nvPr>
        </p:nvSpPr>
        <p:spPr>
          <a:xfrm>
            <a:off x="468890" y="614003"/>
            <a:ext cx="8217900" cy="6684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sv-SE"/>
              <a:t>Agile Principles</a:t>
            </a:r>
            <a:endParaRPr/>
          </a:p>
        </p:txBody>
      </p:sp>
      <p:sp>
        <p:nvSpPr>
          <p:cNvPr id="484" name="Google Shape;484;p55"/>
          <p:cNvSpPr txBox="1"/>
          <p:nvPr>
            <p:ph idx="1" type="body"/>
          </p:nvPr>
        </p:nvSpPr>
        <p:spPr>
          <a:xfrm>
            <a:off x="468900" y="1282400"/>
            <a:ext cx="8284800" cy="3480300"/>
          </a:xfrm>
          <a:prstGeom prst="rect">
            <a:avLst/>
          </a:prstGeom>
        </p:spPr>
        <p:txBody>
          <a:bodyPr anchorCtr="0" anchor="t" bIns="45700" lIns="91425" spcFirstLastPara="1" rIns="91425" wrap="square" tIns="45700">
            <a:noAutofit/>
          </a:bodyPr>
          <a:lstStyle/>
          <a:p>
            <a:pPr indent="-381000" lvl="0" marL="457200" rtl="0" algn="l">
              <a:spcBef>
                <a:spcPts val="1000"/>
              </a:spcBef>
              <a:spcAft>
                <a:spcPts val="0"/>
              </a:spcAft>
              <a:buSzPts val="2400"/>
              <a:buChar char="•"/>
            </a:pPr>
            <a:r>
              <a:rPr lang="sv-SE" sz="2400"/>
              <a:t>Build projects around motivated individuals. </a:t>
            </a:r>
            <a:endParaRPr sz="2400"/>
          </a:p>
          <a:p>
            <a:pPr indent="-368300" lvl="1" marL="914400" rtl="0" algn="l">
              <a:spcBef>
                <a:spcPts val="500"/>
              </a:spcBef>
              <a:spcAft>
                <a:spcPts val="0"/>
              </a:spcAft>
              <a:buSzPts val="2200"/>
              <a:buChar char="•"/>
            </a:pPr>
            <a:r>
              <a:rPr lang="sv-SE"/>
              <a:t>Give them the environment and support they need, and trust them to get the job done.</a:t>
            </a:r>
            <a:endParaRPr/>
          </a:p>
          <a:p>
            <a:pPr indent="-381000" lvl="0" marL="457200" rtl="0" algn="l">
              <a:spcBef>
                <a:spcPts val="1000"/>
              </a:spcBef>
              <a:spcAft>
                <a:spcPts val="0"/>
              </a:spcAft>
              <a:buSzPts val="2400"/>
              <a:buChar char="•"/>
            </a:pPr>
            <a:r>
              <a:rPr lang="sv-SE" sz="2400"/>
              <a:t>The most efficient and effective method of conveying information is face-to-face conversation.</a:t>
            </a:r>
            <a:endParaRPr sz="2400"/>
          </a:p>
          <a:p>
            <a:pPr indent="-381000" lvl="0" marL="457200" rtl="0" algn="l">
              <a:spcBef>
                <a:spcPts val="1000"/>
              </a:spcBef>
              <a:spcAft>
                <a:spcPts val="0"/>
              </a:spcAft>
              <a:buSzPts val="2400"/>
              <a:buChar char="•"/>
            </a:pPr>
            <a:r>
              <a:rPr lang="sv-SE" sz="2400"/>
              <a:t>Working software is </a:t>
            </a:r>
            <a:r>
              <a:rPr b="1" lang="sv-SE" sz="2400"/>
              <a:t>the</a:t>
            </a:r>
            <a:r>
              <a:rPr lang="sv-SE" sz="2400"/>
              <a:t> primary measure of progress.</a:t>
            </a:r>
            <a:endParaRPr sz="2400"/>
          </a:p>
          <a:p>
            <a:pPr indent="-381000" lvl="0" marL="457200" rtl="0" algn="l">
              <a:spcBef>
                <a:spcPts val="1000"/>
              </a:spcBef>
              <a:spcAft>
                <a:spcPts val="0"/>
              </a:spcAft>
              <a:buSzPts val="2400"/>
              <a:buChar char="•"/>
            </a:pPr>
            <a:r>
              <a:rPr lang="sv-SE" sz="2400"/>
              <a:t>Agile processes promote sustainable development. </a:t>
            </a:r>
            <a:endParaRPr sz="2400"/>
          </a:p>
          <a:p>
            <a:pPr indent="-368300" lvl="1" marL="914400" rtl="0" algn="l">
              <a:spcBef>
                <a:spcPts val="500"/>
              </a:spcBef>
              <a:spcAft>
                <a:spcPts val="0"/>
              </a:spcAft>
              <a:buSzPts val="2200"/>
              <a:buChar char="•"/>
            </a:pPr>
            <a:r>
              <a:rPr lang="sv-SE"/>
              <a:t>The sponsors, developers, and users should be able to maintain a constant pace indefinitely.</a:t>
            </a:r>
            <a:endParaRPr/>
          </a:p>
        </p:txBody>
      </p:sp>
      <p:sp>
        <p:nvSpPr>
          <p:cNvPr id="485" name="Google Shape;485;p55"/>
          <p:cNvSpPr txBox="1"/>
          <p:nvPr>
            <p:ph idx="12" type="sldNum"/>
          </p:nvPr>
        </p:nvSpPr>
        <p:spPr>
          <a:xfrm>
            <a:off x="6553200" y="4935625"/>
            <a:ext cx="2133600" cy="207900"/>
          </a:xfrm>
          <a:prstGeom prst="rect">
            <a:avLst/>
          </a:prstGeom>
        </p:spPr>
        <p:txBody>
          <a:bodyPr anchorCtr="0" anchor="t"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sv-SE" sz="600">
                <a:solidFill>
                  <a:schemeClr val="lt1"/>
                </a:solidFill>
              </a:rPr>
              <a:t>‹#›</a:t>
            </a:fld>
            <a:endParaRPr sz="600">
              <a:solidFill>
                <a:schemeClr val="lt1"/>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89" name="Shape 489"/>
        <p:cNvGrpSpPr/>
        <p:nvPr/>
      </p:nvGrpSpPr>
      <p:grpSpPr>
        <a:xfrm>
          <a:off x="0" y="0"/>
          <a:ext cx="0" cy="0"/>
          <a:chOff x="0" y="0"/>
          <a:chExt cx="0" cy="0"/>
        </a:xfrm>
      </p:grpSpPr>
      <p:sp>
        <p:nvSpPr>
          <p:cNvPr id="490" name="Google Shape;490;p56"/>
          <p:cNvSpPr txBox="1"/>
          <p:nvPr>
            <p:ph type="title"/>
          </p:nvPr>
        </p:nvSpPr>
        <p:spPr>
          <a:xfrm>
            <a:off x="468890" y="614003"/>
            <a:ext cx="8217900" cy="6684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sv-SE"/>
              <a:t>Agile Principles</a:t>
            </a:r>
            <a:endParaRPr/>
          </a:p>
        </p:txBody>
      </p:sp>
      <p:sp>
        <p:nvSpPr>
          <p:cNvPr id="491" name="Google Shape;491;p56"/>
          <p:cNvSpPr txBox="1"/>
          <p:nvPr>
            <p:ph idx="1" type="body"/>
          </p:nvPr>
        </p:nvSpPr>
        <p:spPr>
          <a:xfrm>
            <a:off x="468900" y="1212300"/>
            <a:ext cx="8217900" cy="3550500"/>
          </a:xfrm>
          <a:prstGeom prst="rect">
            <a:avLst/>
          </a:prstGeom>
        </p:spPr>
        <p:txBody>
          <a:bodyPr anchorCtr="0" anchor="t" bIns="45700" lIns="91425" spcFirstLastPara="1" rIns="91425" wrap="square" tIns="45700">
            <a:noAutofit/>
          </a:bodyPr>
          <a:lstStyle/>
          <a:p>
            <a:pPr indent="-381000" lvl="0" marL="457200" rtl="0" algn="l">
              <a:spcBef>
                <a:spcPts val="1000"/>
              </a:spcBef>
              <a:spcAft>
                <a:spcPts val="0"/>
              </a:spcAft>
              <a:buSzPts val="2400"/>
              <a:buChar char="•"/>
            </a:pPr>
            <a:r>
              <a:rPr lang="sv-SE" sz="2400"/>
              <a:t>Continuous attention to technical excellence and good design enhances agility.</a:t>
            </a:r>
            <a:endParaRPr sz="2400"/>
          </a:p>
          <a:p>
            <a:pPr indent="-381000" lvl="0" marL="457200" rtl="0" algn="l">
              <a:spcBef>
                <a:spcPts val="1000"/>
              </a:spcBef>
              <a:spcAft>
                <a:spcPts val="0"/>
              </a:spcAft>
              <a:buSzPts val="2400"/>
              <a:buChar char="•"/>
            </a:pPr>
            <a:r>
              <a:rPr lang="sv-SE" sz="2400"/>
              <a:t>Simplicity is essential.</a:t>
            </a:r>
            <a:endParaRPr sz="2400"/>
          </a:p>
          <a:p>
            <a:pPr indent="-368300" lvl="1" marL="914400" rtl="0" algn="l">
              <a:spcBef>
                <a:spcPts val="500"/>
              </a:spcBef>
              <a:spcAft>
                <a:spcPts val="0"/>
              </a:spcAft>
              <a:buSzPts val="2200"/>
              <a:buChar char="•"/>
            </a:pPr>
            <a:r>
              <a:rPr lang="sv-SE"/>
              <a:t>The art of maximizing the amount of work not done</a:t>
            </a:r>
            <a:endParaRPr/>
          </a:p>
          <a:p>
            <a:pPr indent="-381000" lvl="0" marL="457200" rtl="0" algn="l">
              <a:spcBef>
                <a:spcPts val="1000"/>
              </a:spcBef>
              <a:spcAft>
                <a:spcPts val="0"/>
              </a:spcAft>
              <a:buSzPts val="2400"/>
              <a:buChar char="•"/>
            </a:pPr>
            <a:r>
              <a:rPr lang="sv-SE" sz="2400"/>
              <a:t>The best architectures, requirements, and designs emerge from self-organizing teams.</a:t>
            </a:r>
            <a:endParaRPr sz="2400"/>
          </a:p>
          <a:p>
            <a:pPr indent="-381000" lvl="0" marL="457200" rtl="0" algn="l">
              <a:spcBef>
                <a:spcPts val="1000"/>
              </a:spcBef>
              <a:spcAft>
                <a:spcPts val="0"/>
              </a:spcAft>
              <a:buSzPts val="2400"/>
              <a:buChar char="•"/>
            </a:pPr>
            <a:r>
              <a:rPr lang="sv-SE" sz="2400"/>
              <a:t>At regular intervals, the team reflects on how to become more effective.</a:t>
            </a:r>
            <a:endParaRPr sz="2400"/>
          </a:p>
          <a:p>
            <a:pPr indent="-368300" lvl="1" marL="914400" rtl="0" algn="l">
              <a:spcBef>
                <a:spcPts val="500"/>
              </a:spcBef>
              <a:spcAft>
                <a:spcPts val="0"/>
              </a:spcAft>
              <a:buSzPts val="2200"/>
              <a:buChar char="•"/>
            </a:pPr>
            <a:r>
              <a:rPr lang="sv-SE"/>
              <a:t>Then tunes and adjusts its behavior accordingly.</a:t>
            </a:r>
            <a:endParaRPr/>
          </a:p>
        </p:txBody>
      </p:sp>
      <p:sp>
        <p:nvSpPr>
          <p:cNvPr id="492" name="Google Shape;492;p56"/>
          <p:cNvSpPr txBox="1"/>
          <p:nvPr>
            <p:ph idx="12" type="sldNum"/>
          </p:nvPr>
        </p:nvSpPr>
        <p:spPr>
          <a:xfrm>
            <a:off x="6553200" y="4935625"/>
            <a:ext cx="2133600" cy="207900"/>
          </a:xfrm>
          <a:prstGeom prst="rect">
            <a:avLst/>
          </a:prstGeom>
        </p:spPr>
        <p:txBody>
          <a:bodyPr anchorCtr="0" anchor="t"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sv-SE" sz="600">
                <a:solidFill>
                  <a:schemeClr val="lt1"/>
                </a:solidFill>
              </a:rPr>
              <a:t>‹#›</a:t>
            </a:fld>
            <a:endParaRPr sz="600">
              <a:solidFill>
                <a:schemeClr val="lt1"/>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96" name="Shape 496"/>
        <p:cNvGrpSpPr/>
        <p:nvPr/>
      </p:nvGrpSpPr>
      <p:grpSpPr>
        <a:xfrm>
          <a:off x="0" y="0"/>
          <a:ext cx="0" cy="0"/>
          <a:chOff x="0" y="0"/>
          <a:chExt cx="0" cy="0"/>
        </a:xfrm>
      </p:grpSpPr>
      <p:sp>
        <p:nvSpPr>
          <p:cNvPr id="497" name="Google Shape;497;p57"/>
          <p:cNvSpPr txBox="1"/>
          <p:nvPr>
            <p:ph type="title"/>
          </p:nvPr>
        </p:nvSpPr>
        <p:spPr>
          <a:xfrm>
            <a:off x="468890" y="614003"/>
            <a:ext cx="8217900" cy="6684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sv-SE"/>
              <a:t>The Agile Model</a:t>
            </a:r>
            <a:endParaRPr/>
          </a:p>
        </p:txBody>
      </p:sp>
      <p:sp>
        <p:nvSpPr>
          <p:cNvPr id="498" name="Google Shape;498;p57"/>
          <p:cNvSpPr txBox="1"/>
          <p:nvPr/>
        </p:nvSpPr>
        <p:spPr>
          <a:xfrm>
            <a:off x="690275" y="2571744"/>
            <a:ext cx="1369500" cy="566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sv-SE"/>
              <a:t>Product Requirements</a:t>
            </a:r>
            <a:endParaRPr/>
          </a:p>
        </p:txBody>
      </p:sp>
      <p:sp>
        <p:nvSpPr>
          <p:cNvPr id="499" name="Google Shape;499;p57"/>
          <p:cNvSpPr/>
          <p:nvPr/>
        </p:nvSpPr>
        <p:spPr>
          <a:xfrm>
            <a:off x="898175" y="3166350"/>
            <a:ext cx="953700" cy="243300"/>
          </a:xfrm>
          <a:prstGeom prst="rect">
            <a:avLst/>
          </a:prstGeom>
          <a:solidFill>
            <a:srgbClr val="38761D"/>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sv-SE"/>
              <a:t>Req 3</a:t>
            </a:r>
            <a:endParaRPr/>
          </a:p>
        </p:txBody>
      </p:sp>
      <p:sp>
        <p:nvSpPr>
          <p:cNvPr id="500" name="Google Shape;500;p57"/>
          <p:cNvSpPr/>
          <p:nvPr/>
        </p:nvSpPr>
        <p:spPr>
          <a:xfrm>
            <a:off x="898175" y="3463256"/>
            <a:ext cx="953700" cy="243300"/>
          </a:xfrm>
          <a:prstGeom prst="rect">
            <a:avLst/>
          </a:prstGeom>
          <a:solidFill>
            <a:srgbClr val="38761D"/>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sv-SE"/>
              <a:t>Req 1</a:t>
            </a:r>
            <a:endParaRPr/>
          </a:p>
        </p:txBody>
      </p:sp>
      <p:sp>
        <p:nvSpPr>
          <p:cNvPr id="501" name="Google Shape;501;p57"/>
          <p:cNvSpPr/>
          <p:nvPr/>
        </p:nvSpPr>
        <p:spPr>
          <a:xfrm>
            <a:off x="898175" y="3760163"/>
            <a:ext cx="953700" cy="243300"/>
          </a:xfrm>
          <a:prstGeom prst="rect">
            <a:avLst/>
          </a:prstGeom>
          <a:solidFill>
            <a:schemeClr val="l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sv-SE"/>
              <a:t>Req 4</a:t>
            </a:r>
            <a:endParaRPr/>
          </a:p>
        </p:txBody>
      </p:sp>
      <p:sp>
        <p:nvSpPr>
          <p:cNvPr id="502" name="Google Shape;502;p57"/>
          <p:cNvSpPr/>
          <p:nvPr/>
        </p:nvSpPr>
        <p:spPr>
          <a:xfrm>
            <a:off x="898175" y="4053188"/>
            <a:ext cx="953700" cy="243300"/>
          </a:xfrm>
          <a:prstGeom prst="rect">
            <a:avLst/>
          </a:prstGeom>
          <a:solidFill>
            <a:srgbClr val="EAD1DC"/>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sv-SE"/>
              <a:t>Req 2</a:t>
            </a:r>
            <a:endParaRPr/>
          </a:p>
        </p:txBody>
      </p:sp>
      <p:cxnSp>
        <p:nvCxnSpPr>
          <p:cNvPr id="503" name="Google Shape;503;p57"/>
          <p:cNvCxnSpPr/>
          <p:nvPr/>
        </p:nvCxnSpPr>
        <p:spPr>
          <a:xfrm rot="10800000">
            <a:off x="512650" y="3250219"/>
            <a:ext cx="0" cy="1019400"/>
          </a:xfrm>
          <a:prstGeom prst="straightConnector1">
            <a:avLst/>
          </a:prstGeom>
          <a:noFill/>
          <a:ln cap="flat" cmpd="sng" w="19050">
            <a:solidFill>
              <a:schemeClr val="dk2"/>
            </a:solidFill>
            <a:prstDash val="solid"/>
            <a:round/>
            <a:headEnd len="med" w="med" type="none"/>
            <a:tailEnd len="med" w="med" type="triangle"/>
          </a:ln>
        </p:spPr>
      </p:cxnSp>
      <p:sp>
        <p:nvSpPr>
          <p:cNvPr id="504" name="Google Shape;504;p57"/>
          <p:cNvSpPr txBox="1"/>
          <p:nvPr/>
        </p:nvSpPr>
        <p:spPr>
          <a:xfrm>
            <a:off x="228600" y="4296638"/>
            <a:ext cx="781200" cy="282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sv-SE"/>
              <a:t>Priority</a:t>
            </a:r>
            <a:endParaRPr/>
          </a:p>
        </p:txBody>
      </p:sp>
      <p:sp>
        <p:nvSpPr>
          <p:cNvPr id="505" name="Google Shape;505;p57"/>
          <p:cNvSpPr/>
          <p:nvPr/>
        </p:nvSpPr>
        <p:spPr>
          <a:xfrm>
            <a:off x="3008550" y="2991338"/>
            <a:ext cx="953700" cy="243300"/>
          </a:xfrm>
          <a:prstGeom prst="rect">
            <a:avLst/>
          </a:prstGeom>
          <a:solidFill>
            <a:srgbClr val="38761D"/>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 name="Google Shape;506;p57"/>
          <p:cNvSpPr/>
          <p:nvPr/>
        </p:nvSpPr>
        <p:spPr>
          <a:xfrm>
            <a:off x="3008550" y="3288244"/>
            <a:ext cx="953700" cy="243300"/>
          </a:xfrm>
          <a:prstGeom prst="rect">
            <a:avLst/>
          </a:prstGeom>
          <a:solidFill>
            <a:srgbClr val="38761D"/>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 name="Google Shape;507;p57"/>
          <p:cNvSpPr txBox="1"/>
          <p:nvPr/>
        </p:nvSpPr>
        <p:spPr>
          <a:xfrm>
            <a:off x="2800650" y="3592753"/>
            <a:ext cx="1369500" cy="411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sv-SE"/>
              <a:t>Requirements Scheduled for Iteration</a:t>
            </a:r>
            <a:endParaRPr/>
          </a:p>
        </p:txBody>
      </p:sp>
      <p:sp>
        <p:nvSpPr>
          <p:cNvPr id="508" name="Google Shape;508;p57"/>
          <p:cNvSpPr/>
          <p:nvPr/>
        </p:nvSpPr>
        <p:spPr>
          <a:xfrm>
            <a:off x="7502550" y="2877113"/>
            <a:ext cx="953700" cy="822000"/>
          </a:xfrm>
          <a:prstGeom prst="can">
            <a:avLst>
              <a:gd fmla="val 25000" name="adj"/>
            </a:avLst>
          </a:prstGeom>
          <a:solidFill>
            <a:schemeClr val="l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 name="Google Shape;509;p57"/>
          <p:cNvSpPr txBox="1"/>
          <p:nvPr/>
        </p:nvSpPr>
        <p:spPr>
          <a:xfrm>
            <a:off x="7211100" y="3760163"/>
            <a:ext cx="1704300" cy="494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sv-SE"/>
              <a:t>New Software Release</a:t>
            </a:r>
            <a:endParaRPr/>
          </a:p>
        </p:txBody>
      </p:sp>
      <p:sp>
        <p:nvSpPr>
          <p:cNvPr id="510" name="Google Shape;510;p57"/>
          <p:cNvSpPr/>
          <p:nvPr/>
        </p:nvSpPr>
        <p:spPr>
          <a:xfrm>
            <a:off x="4763400" y="2131594"/>
            <a:ext cx="1704300" cy="1278300"/>
          </a:xfrm>
          <a:prstGeom prst="ellipse">
            <a:avLst/>
          </a:prstGeom>
          <a:solidFill>
            <a:srgbClr val="FFFFFF"/>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 name="Google Shape;511;p57"/>
          <p:cNvSpPr/>
          <p:nvPr/>
        </p:nvSpPr>
        <p:spPr>
          <a:xfrm>
            <a:off x="5007300" y="3082650"/>
            <a:ext cx="517200" cy="327300"/>
          </a:xfrm>
          <a:prstGeom prst="rect">
            <a:avLst/>
          </a:prstGeom>
          <a:solidFill>
            <a:srgbClr val="FFFFFF"/>
          </a:solidFill>
          <a:ln cap="flat"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12" name="Google Shape;512;p57"/>
          <p:cNvCxnSpPr/>
          <p:nvPr/>
        </p:nvCxnSpPr>
        <p:spPr>
          <a:xfrm>
            <a:off x="4337325" y="3409819"/>
            <a:ext cx="2790000" cy="0"/>
          </a:xfrm>
          <a:prstGeom prst="straightConnector1">
            <a:avLst/>
          </a:prstGeom>
          <a:noFill/>
          <a:ln cap="flat" cmpd="sng" w="38100">
            <a:solidFill>
              <a:schemeClr val="dk2"/>
            </a:solidFill>
            <a:prstDash val="solid"/>
            <a:round/>
            <a:headEnd len="med" w="med" type="none"/>
            <a:tailEnd len="med" w="med" type="triangle"/>
          </a:ln>
        </p:spPr>
      </p:cxnSp>
      <p:cxnSp>
        <p:nvCxnSpPr>
          <p:cNvPr id="513" name="Google Shape;513;p57"/>
          <p:cNvCxnSpPr>
            <a:stCxn id="511" idx="1"/>
          </p:cNvCxnSpPr>
          <p:nvPr/>
        </p:nvCxnSpPr>
        <p:spPr>
          <a:xfrm rot="10800000">
            <a:off x="4985700" y="3018900"/>
            <a:ext cx="21600" cy="227400"/>
          </a:xfrm>
          <a:prstGeom prst="straightConnector1">
            <a:avLst/>
          </a:prstGeom>
          <a:noFill/>
          <a:ln cap="flat" cmpd="sng" w="38100">
            <a:solidFill>
              <a:schemeClr val="dk2"/>
            </a:solidFill>
            <a:prstDash val="solid"/>
            <a:round/>
            <a:headEnd len="med" w="med" type="none"/>
            <a:tailEnd len="med" w="med" type="none"/>
          </a:ln>
        </p:spPr>
      </p:cxnSp>
      <p:cxnSp>
        <p:nvCxnSpPr>
          <p:cNvPr id="514" name="Google Shape;514;p57"/>
          <p:cNvCxnSpPr>
            <a:stCxn id="511" idx="1"/>
          </p:cNvCxnSpPr>
          <p:nvPr/>
        </p:nvCxnSpPr>
        <p:spPr>
          <a:xfrm rot="10800000">
            <a:off x="4763400" y="3096900"/>
            <a:ext cx="243900" cy="149400"/>
          </a:xfrm>
          <a:prstGeom prst="straightConnector1">
            <a:avLst/>
          </a:prstGeom>
          <a:noFill/>
          <a:ln cap="flat" cmpd="sng" w="38100">
            <a:solidFill>
              <a:schemeClr val="dk2"/>
            </a:solidFill>
            <a:prstDash val="solid"/>
            <a:round/>
            <a:headEnd len="med" w="med" type="none"/>
            <a:tailEnd len="med" w="med" type="none"/>
          </a:ln>
        </p:spPr>
      </p:cxnSp>
      <p:sp>
        <p:nvSpPr>
          <p:cNvPr id="515" name="Google Shape;515;p57"/>
          <p:cNvSpPr txBox="1"/>
          <p:nvPr/>
        </p:nvSpPr>
        <p:spPr>
          <a:xfrm>
            <a:off x="5118475" y="2321775"/>
            <a:ext cx="1024800" cy="327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sv-SE"/>
              <a:t>Iteration</a:t>
            </a:r>
            <a:endParaRPr/>
          </a:p>
        </p:txBody>
      </p:sp>
      <p:sp>
        <p:nvSpPr>
          <p:cNvPr id="516" name="Google Shape;516;p57"/>
          <p:cNvSpPr/>
          <p:nvPr/>
        </p:nvSpPr>
        <p:spPr>
          <a:xfrm>
            <a:off x="4763400" y="879400"/>
            <a:ext cx="3956700" cy="1098900"/>
          </a:xfrm>
          <a:prstGeom prst="rect">
            <a:avLst/>
          </a:prstGeom>
          <a:solidFill>
            <a:schemeClr val="l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sv-SE" sz="2400"/>
              <a:t>Agile is not ad-hoc.</a:t>
            </a:r>
            <a:r>
              <a:rPr lang="sv-SE" sz="2400"/>
              <a:t> An iteration should have some kind of structure.</a:t>
            </a:r>
            <a:endParaRPr sz="2400"/>
          </a:p>
        </p:txBody>
      </p:sp>
      <p:sp>
        <p:nvSpPr>
          <p:cNvPr id="517" name="Google Shape;517;p57"/>
          <p:cNvSpPr/>
          <p:nvPr/>
        </p:nvSpPr>
        <p:spPr>
          <a:xfrm>
            <a:off x="138475" y="1206750"/>
            <a:ext cx="4492500" cy="1426500"/>
          </a:xfrm>
          <a:prstGeom prst="rect">
            <a:avLst/>
          </a:prstGeom>
          <a:solidFill>
            <a:srgbClr val="FFFFFF"/>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sv-SE"/>
              <a:t>During Iteration</a:t>
            </a:r>
            <a:endParaRPr b="1"/>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518" name="Google Shape;518;p57"/>
          <p:cNvSpPr/>
          <p:nvPr/>
        </p:nvSpPr>
        <p:spPr>
          <a:xfrm>
            <a:off x="177325" y="1538106"/>
            <a:ext cx="1491900" cy="456600"/>
          </a:xfrm>
          <a:prstGeom prst="rect">
            <a:avLst/>
          </a:prstGeom>
          <a:solidFill>
            <a:schemeClr val="l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sv-SE"/>
              <a:t>Analyze Requirements</a:t>
            </a:r>
            <a:endParaRPr b="1"/>
          </a:p>
        </p:txBody>
      </p:sp>
      <p:sp>
        <p:nvSpPr>
          <p:cNvPr id="519" name="Google Shape;519;p57"/>
          <p:cNvSpPr/>
          <p:nvPr/>
        </p:nvSpPr>
        <p:spPr>
          <a:xfrm>
            <a:off x="1760900" y="1806194"/>
            <a:ext cx="1359300" cy="456600"/>
          </a:xfrm>
          <a:prstGeom prst="rect">
            <a:avLst/>
          </a:prstGeom>
          <a:solidFill>
            <a:schemeClr val="l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sv-SE"/>
              <a:t>Design Iteration</a:t>
            </a:r>
            <a:endParaRPr b="1"/>
          </a:p>
        </p:txBody>
      </p:sp>
      <p:sp>
        <p:nvSpPr>
          <p:cNvPr id="520" name="Google Shape;520;p57"/>
          <p:cNvSpPr/>
          <p:nvPr/>
        </p:nvSpPr>
        <p:spPr>
          <a:xfrm>
            <a:off x="3212700" y="2002124"/>
            <a:ext cx="1359300" cy="566400"/>
          </a:xfrm>
          <a:prstGeom prst="rect">
            <a:avLst/>
          </a:prstGeom>
          <a:solidFill>
            <a:schemeClr val="l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sv-SE"/>
              <a:t>Implement and Test Iteration</a:t>
            </a:r>
            <a:endParaRPr b="1"/>
          </a:p>
        </p:txBody>
      </p:sp>
      <p:sp>
        <p:nvSpPr>
          <p:cNvPr id="521" name="Google Shape;521;p57"/>
          <p:cNvSpPr/>
          <p:nvPr/>
        </p:nvSpPr>
        <p:spPr>
          <a:xfrm>
            <a:off x="1669225" y="1669838"/>
            <a:ext cx="720300" cy="129356"/>
          </a:xfrm>
          <a:custGeom>
            <a:rect b="b" l="l" r="r" t="t"/>
            <a:pathLst>
              <a:path extrusionOk="0" h="6899" w="28812">
                <a:moveTo>
                  <a:pt x="0" y="406"/>
                </a:moveTo>
                <a:lnTo>
                  <a:pt x="28812" y="0"/>
                </a:lnTo>
                <a:lnTo>
                  <a:pt x="28812" y="6899"/>
                </a:lnTo>
              </a:path>
            </a:pathLst>
          </a:custGeom>
          <a:noFill/>
          <a:ln cap="flat" cmpd="sng" w="28575">
            <a:solidFill>
              <a:schemeClr val="dk2"/>
            </a:solidFill>
            <a:prstDash val="solid"/>
            <a:round/>
            <a:headEnd len="med" w="med" type="none"/>
            <a:tailEnd len="med" w="med" type="triangle"/>
          </a:ln>
        </p:spPr>
      </p:sp>
      <p:sp>
        <p:nvSpPr>
          <p:cNvPr id="522" name="Google Shape;522;p57"/>
          <p:cNvSpPr/>
          <p:nvPr/>
        </p:nvSpPr>
        <p:spPr>
          <a:xfrm>
            <a:off x="3141100" y="1845299"/>
            <a:ext cx="720300" cy="149398"/>
          </a:xfrm>
          <a:custGeom>
            <a:rect b="b" l="l" r="r" t="t"/>
            <a:pathLst>
              <a:path extrusionOk="0" h="6899" w="28812">
                <a:moveTo>
                  <a:pt x="0" y="406"/>
                </a:moveTo>
                <a:lnTo>
                  <a:pt x="28812" y="0"/>
                </a:lnTo>
                <a:lnTo>
                  <a:pt x="28812" y="6899"/>
                </a:lnTo>
              </a:path>
            </a:pathLst>
          </a:custGeom>
          <a:noFill/>
          <a:ln cap="flat" cmpd="sng" w="28575">
            <a:solidFill>
              <a:schemeClr val="dk2"/>
            </a:solidFill>
            <a:prstDash val="solid"/>
            <a:round/>
            <a:headEnd len="med" w="med" type="none"/>
            <a:tailEnd len="med" w="med" type="triangle"/>
          </a:ln>
        </p:spPr>
      </p:sp>
      <p:sp>
        <p:nvSpPr>
          <p:cNvPr id="523" name="Google Shape;523;p57"/>
          <p:cNvSpPr/>
          <p:nvPr/>
        </p:nvSpPr>
        <p:spPr>
          <a:xfrm>
            <a:off x="974300" y="2002131"/>
            <a:ext cx="801450" cy="129338"/>
          </a:xfrm>
          <a:custGeom>
            <a:rect b="b" l="l" r="r" t="t"/>
            <a:pathLst>
              <a:path extrusionOk="0" h="6898" w="32058">
                <a:moveTo>
                  <a:pt x="32058" y="6493"/>
                </a:moveTo>
                <a:lnTo>
                  <a:pt x="4058" y="6898"/>
                </a:lnTo>
                <a:lnTo>
                  <a:pt x="0" y="0"/>
                </a:lnTo>
              </a:path>
            </a:pathLst>
          </a:custGeom>
          <a:noFill/>
          <a:ln cap="flat" cmpd="sng" w="28575">
            <a:solidFill>
              <a:schemeClr val="dk2"/>
            </a:solidFill>
            <a:prstDash val="solid"/>
            <a:round/>
            <a:headEnd len="med" w="med" type="none"/>
            <a:tailEnd len="med" w="med" type="triangle"/>
          </a:ln>
        </p:spPr>
      </p:sp>
      <p:sp>
        <p:nvSpPr>
          <p:cNvPr id="524" name="Google Shape;524;p57"/>
          <p:cNvSpPr txBox="1"/>
          <p:nvPr>
            <p:ph idx="12" type="sldNum"/>
          </p:nvPr>
        </p:nvSpPr>
        <p:spPr>
          <a:xfrm>
            <a:off x="6553200" y="4935625"/>
            <a:ext cx="2133600" cy="207900"/>
          </a:xfrm>
          <a:prstGeom prst="rect">
            <a:avLst/>
          </a:prstGeom>
        </p:spPr>
        <p:txBody>
          <a:bodyPr anchorCtr="0" anchor="t"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sv-SE" sz="600">
                <a:solidFill>
                  <a:schemeClr val="lt1"/>
                </a:solidFill>
              </a:rPr>
              <a:t>‹#›</a:t>
            </a:fld>
            <a:endParaRPr sz="600">
              <a:solidFill>
                <a:schemeClr val="lt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6"/>
                                        </p:tgtEl>
                                        <p:attrNameLst>
                                          <p:attrName>style.visibility</p:attrName>
                                        </p:attrNameLst>
                                      </p:cBhvr>
                                      <p:to>
                                        <p:strVal val="visible"/>
                                      </p:to>
                                    </p:set>
                                    <p:animEffect filter="fade" transition="in">
                                      <p:cBhvr>
                                        <p:cTn dur="1"/>
                                        <p:tgtEl>
                                          <p:spTgt spid="51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8"/>
                                        </p:tgtEl>
                                        <p:attrNameLst>
                                          <p:attrName>style.visibility</p:attrName>
                                        </p:attrNameLst>
                                      </p:cBhvr>
                                      <p:to>
                                        <p:strVal val="visible"/>
                                      </p:to>
                                    </p:set>
                                    <p:animEffect filter="fade" transition="in">
                                      <p:cBhvr>
                                        <p:cTn dur="1"/>
                                        <p:tgtEl>
                                          <p:spTgt spid="518"/>
                                        </p:tgtEl>
                                      </p:cBhvr>
                                    </p:animEffect>
                                  </p:childTnLst>
                                </p:cTn>
                              </p:par>
                              <p:par>
                                <p:cTn fill="hold" nodeType="withEffect" presetClass="entr" presetID="10" presetSubtype="0">
                                  <p:stCondLst>
                                    <p:cond delay="0"/>
                                  </p:stCondLst>
                                  <p:childTnLst>
                                    <p:set>
                                      <p:cBhvr>
                                        <p:cTn dur="1" fill="hold">
                                          <p:stCondLst>
                                            <p:cond delay="0"/>
                                          </p:stCondLst>
                                        </p:cTn>
                                        <p:tgtEl>
                                          <p:spTgt spid="519"/>
                                        </p:tgtEl>
                                        <p:attrNameLst>
                                          <p:attrName>style.visibility</p:attrName>
                                        </p:attrNameLst>
                                      </p:cBhvr>
                                      <p:to>
                                        <p:strVal val="visible"/>
                                      </p:to>
                                    </p:set>
                                    <p:animEffect filter="fade" transition="in">
                                      <p:cBhvr>
                                        <p:cTn dur="1"/>
                                        <p:tgtEl>
                                          <p:spTgt spid="519"/>
                                        </p:tgtEl>
                                      </p:cBhvr>
                                    </p:animEffect>
                                  </p:childTnLst>
                                </p:cTn>
                              </p:par>
                              <p:par>
                                <p:cTn fill="hold" nodeType="withEffect" presetClass="entr" presetID="10" presetSubtype="0">
                                  <p:stCondLst>
                                    <p:cond delay="0"/>
                                  </p:stCondLst>
                                  <p:childTnLst>
                                    <p:set>
                                      <p:cBhvr>
                                        <p:cTn dur="1" fill="hold">
                                          <p:stCondLst>
                                            <p:cond delay="0"/>
                                          </p:stCondLst>
                                        </p:cTn>
                                        <p:tgtEl>
                                          <p:spTgt spid="520"/>
                                        </p:tgtEl>
                                        <p:attrNameLst>
                                          <p:attrName>style.visibility</p:attrName>
                                        </p:attrNameLst>
                                      </p:cBhvr>
                                      <p:to>
                                        <p:strVal val="visible"/>
                                      </p:to>
                                    </p:set>
                                    <p:animEffect filter="fade" transition="in">
                                      <p:cBhvr>
                                        <p:cTn dur="1"/>
                                        <p:tgtEl>
                                          <p:spTgt spid="520"/>
                                        </p:tgtEl>
                                      </p:cBhvr>
                                    </p:animEffect>
                                  </p:childTnLst>
                                </p:cTn>
                              </p:par>
                              <p:par>
                                <p:cTn fill="hold" nodeType="withEffect" presetClass="entr" presetID="10" presetSubtype="0">
                                  <p:stCondLst>
                                    <p:cond delay="0"/>
                                  </p:stCondLst>
                                  <p:childTnLst>
                                    <p:set>
                                      <p:cBhvr>
                                        <p:cTn dur="1" fill="hold">
                                          <p:stCondLst>
                                            <p:cond delay="0"/>
                                          </p:stCondLst>
                                        </p:cTn>
                                        <p:tgtEl>
                                          <p:spTgt spid="521"/>
                                        </p:tgtEl>
                                        <p:attrNameLst>
                                          <p:attrName>style.visibility</p:attrName>
                                        </p:attrNameLst>
                                      </p:cBhvr>
                                      <p:to>
                                        <p:strVal val="visible"/>
                                      </p:to>
                                    </p:set>
                                    <p:animEffect filter="fade" transition="in">
                                      <p:cBhvr>
                                        <p:cTn dur="1"/>
                                        <p:tgtEl>
                                          <p:spTgt spid="521"/>
                                        </p:tgtEl>
                                      </p:cBhvr>
                                    </p:animEffect>
                                  </p:childTnLst>
                                </p:cTn>
                              </p:par>
                              <p:par>
                                <p:cTn fill="hold" nodeType="withEffect" presetClass="entr" presetID="10" presetSubtype="0">
                                  <p:stCondLst>
                                    <p:cond delay="0"/>
                                  </p:stCondLst>
                                  <p:childTnLst>
                                    <p:set>
                                      <p:cBhvr>
                                        <p:cTn dur="1" fill="hold">
                                          <p:stCondLst>
                                            <p:cond delay="0"/>
                                          </p:stCondLst>
                                        </p:cTn>
                                        <p:tgtEl>
                                          <p:spTgt spid="522"/>
                                        </p:tgtEl>
                                        <p:attrNameLst>
                                          <p:attrName>style.visibility</p:attrName>
                                        </p:attrNameLst>
                                      </p:cBhvr>
                                      <p:to>
                                        <p:strVal val="visible"/>
                                      </p:to>
                                    </p:set>
                                    <p:animEffect filter="fade" transition="in">
                                      <p:cBhvr>
                                        <p:cTn dur="1"/>
                                        <p:tgtEl>
                                          <p:spTgt spid="522"/>
                                        </p:tgtEl>
                                      </p:cBhvr>
                                    </p:animEffect>
                                  </p:childTnLst>
                                </p:cTn>
                              </p:par>
                              <p:par>
                                <p:cTn fill="hold" nodeType="withEffect" presetClass="entr" presetID="10" presetSubtype="0">
                                  <p:stCondLst>
                                    <p:cond delay="0"/>
                                  </p:stCondLst>
                                  <p:childTnLst>
                                    <p:set>
                                      <p:cBhvr>
                                        <p:cTn dur="1" fill="hold">
                                          <p:stCondLst>
                                            <p:cond delay="0"/>
                                          </p:stCondLst>
                                        </p:cTn>
                                        <p:tgtEl>
                                          <p:spTgt spid="523"/>
                                        </p:tgtEl>
                                        <p:attrNameLst>
                                          <p:attrName>style.visibility</p:attrName>
                                        </p:attrNameLst>
                                      </p:cBhvr>
                                      <p:to>
                                        <p:strVal val="visible"/>
                                      </p:to>
                                    </p:set>
                                    <p:animEffect filter="fade" transition="in">
                                      <p:cBhvr>
                                        <p:cTn dur="1"/>
                                        <p:tgtEl>
                                          <p:spTgt spid="523"/>
                                        </p:tgtEl>
                                      </p:cBhvr>
                                    </p:animEffect>
                                  </p:childTnLst>
                                </p:cTn>
                              </p:par>
                              <p:par>
                                <p:cTn fill="hold" nodeType="withEffect" presetClass="entr" presetID="10" presetSubtype="0">
                                  <p:stCondLst>
                                    <p:cond delay="0"/>
                                  </p:stCondLst>
                                  <p:childTnLst>
                                    <p:set>
                                      <p:cBhvr>
                                        <p:cTn dur="1" fill="hold">
                                          <p:stCondLst>
                                            <p:cond delay="0"/>
                                          </p:stCondLst>
                                        </p:cTn>
                                        <p:tgtEl>
                                          <p:spTgt spid="517"/>
                                        </p:tgtEl>
                                        <p:attrNameLst>
                                          <p:attrName>style.visibility</p:attrName>
                                        </p:attrNameLst>
                                      </p:cBhvr>
                                      <p:to>
                                        <p:strVal val="visible"/>
                                      </p:to>
                                    </p:set>
                                    <p:animEffect filter="fade" transition="in">
                                      <p:cBhvr>
                                        <p:cTn dur="1"/>
                                        <p:tgtEl>
                                          <p:spTgt spid="51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28" name="Shape 528"/>
        <p:cNvGrpSpPr/>
        <p:nvPr/>
      </p:nvGrpSpPr>
      <p:grpSpPr>
        <a:xfrm>
          <a:off x="0" y="0"/>
          <a:ext cx="0" cy="0"/>
          <a:chOff x="0" y="0"/>
          <a:chExt cx="0" cy="0"/>
        </a:xfrm>
      </p:grpSpPr>
      <p:sp>
        <p:nvSpPr>
          <p:cNvPr id="529" name="Google Shape;529;p58"/>
          <p:cNvSpPr txBox="1"/>
          <p:nvPr>
            <p:ph type="title"/>
          </p:nvPr>
        </p:nvSpPr>
        <p:spPr>
          <a:xfrm>
            <a:off x="468890" y="614003"/>
            <a:ext cx="8217900" cy="6684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sv-SE"/>
              <a:t>The Scrum Model</a:t>
            </a:r>
            <a:endParaRPr/>
          </a:p>
        </p:txBody>
      </p:sp>
      <p:pic>
        <p:nvPicPr>
          <p:cNvPr descr="11970112132010125352.jpg" id="530" name="Google Shape;530;p58"/>
          <p:cNvPicPr preferRelativeResize="0"/>
          <p:nvPr/>
        </p:nvPicPr>
        <p:blipFill>
          <a:blip r:embed="rId3">
            <a:alphaModFix/>
          </a:blip>
          <a:stretch>
            <a:fillRect/>
          </a:stretch>
        </p:blipFill>
        <p:spPr>
          <a:xfrm>
            <a:off x="468900" y="1749113"/>
            <a:ext cx="3080870" cy="1928024"/>
          </a:xfrm>
          <a:prstGeom prst="rect">
            <a:avLst/>
          </a:prstGeom>
          <a:noFill/>
          <a:ln>
            <a:noFill/>
          </a:ln>
        </p:spPr>
      </p:pic>
      <p:sp>
        <p:nvSpPr>
          <p:cNvPr id="531" name="Google Shape;531;p58"/>
          <p:cNvSpPr txBox="1"/>
          <p:nvPr/>
        </p:nvSpPr>
        <p:spPr>
          <a:xfrm>
            <a:off x="3598200" y="1272275"/>
            <a:ext cx="5224800" cy="3305700"/>
          </a:xfrm>
          <a:prstGeom prst="rect">
            <a:avLst/>
          </a:prstGeom>
          <a:noFill/>
          <a:ln>
            <a:noFill/>
          </a:ln>
        </p:spPr>
        <p:txBody>
          <a:bodyPr anchorCtr="0" anchor="t" bIns="91425" lIns="91425" spcFirstLastPara="1" rIns="91425" wrap="square" tIns="91425">
            <a:noAutofit/>
          </a:bodyPr>
          <a:lstStyle/>
          <a:p>
            <a:pPr indent="-381000" lvl="0" marL="457200" rtl="0" algn="l">
              <a:spcBef>
                <a:spcPts val="0"/>
              </a:spcBef>
              <a:spcAft>
                <a:spcPts val="0"/>
              </a:spcAft>
              <a:buClr>
                <a:schemeClr val="dk1"/>
              </a:buClr>
              <a:buSzPts val="2400"/>
              <a:buChar char="●"/>
            </a:pPr>
            <a:r>
              <a:rPr lang="sv-SE" sz="2400">
                <a:solidFill>
                  <a:schemeClr val="dk1"/>
                </a:solidFill>
              </a:rPr>
              <a:t>Bring the team together to discuss problems as a team.</a:t>
            </a:r>
            <a:endParaRPr sz="2400">
              <a:solidFill>
                <a:schemeClr val="dk1"/>
              </a:solidFill>
            </a:endParaRPr>
          </a:p>
          <a:p>
            <a:pPr indent="-368300" lvl="1" marL="914400" rtl="0" algn="l">
              <a:spcBef>
                <a:spcPts val="0"/>
              </a:spcBef>
              <a:spcAft>
                <a:spcPts val="0"/>
              </a:spcAft>
              <a:buClr>
                <a:schemeClr val="dk1"/>
              </a:buClr>
              <a:buSzPts val="2200"/>
              <a:buChar char="○"/>
            </a:pPr>
            <a:r>
              <a:rPr lang="sv-SE" sz="2200">
                <a:solidFill>
                  <a:schemeClr val="dk1"/>
                </a:solidFill>
              </a:rPr>
              <a:t>Then send them out to accomplish their individual goals.</a:t>
            </a:r>
            <a:endParaRPr sz="2200">
              <a:solidFill>
                <a:schemeClr val="dk1"/>
              </a:solidFill>
            </a:endParaRPr>
          </a:p>
          <a:p>
            <a:pPr indent="-381000" lvl="0" marL="457200" rtl="0" algn="l">
              <a:spcBef>
                <a:spcPts val="0"/>
              </a:spcBef>
              <a:spcAft>
                <a:spcPts val="0"/>
              </a:spcAft>
              <a:buClr>
                <a:schemeClr val="dk1"/>
              </a:buClr>
              <a:buSzPts val="2400"/>
              <a:buChar char="●"/>
            </a:pPr>
            <a:r>
              <a:rPr lang="sv-SE" sz="2400">
                <a:solidFill>
                  <a:schemeClr val="dk1"/>
                </a:solidFill>
              </a:rPr>
              <a:t>Individuals define their own work process.</a:t>
            </a:r>
            <a:endParaRPr sz="2400">
              <a:solidFill>
                <a:schemeClr val="dk1"/>
              </a:solidFill>
            </a:endParaRPr>
          </a:p>
          <a:p>
            <a:pPr indent="-368300" lvl="1" marL="914400" rtl="0" algn="l">
              <a:spcBef>
                <a:spcPts val="0"/>
              </a:spcBef>
              <a:spcAft>
                <a:spcPts val="0"/>
              </a:spcAft>
              <a:buClr>
                <a:schemeClr val="dk1"/>
              </a:buClr>
              <a:buSzPts val="2200"/>
              <a:buChar char="○"/>
            </a:pPr>
            <a:r>
              <a:rPr lang="sv-SE" sz="2200">
                <a:solidFill>
                  <a:schemeClr val="dk1"/>
                </a:solidFill>
              </a:rPr>
              <a:t>But there is an overall structure, based on roles and meetings. </a:t>
            </a:r>
            <a:endParaRPr sz="2200">
              <a:solidFill>
                <a:schemeClr val="dk1"/>
              </a:solidFill>
            </a:endParaRPr>
          </a:p>
        </p:txBody>
      </p:sp>
      <p:sp>
        <p:nvSpPr>
          <p:cNvPr id="532" name="Google Shape;532;p58"/>
          <p:cNvSpPr txBox="1"/>
          <p:nvPr>
            <p:ph idx="12" type="sldNum"/>
          </p:nvPr>
        </p:nvSpPr>
        <p:spPr>
          <a:xfrm>
            <a:off x="6553200" y="4935625"/>
            <a:ext cx="2133600" cy="207900"/>
          </a:xfrm>
          <a:prstGeom prst="rect">
            <a:avLst/>
          </a:prstGeom>
        </p:spPr>
        <p:txBody>
          <a:bodyPr anchorCtr="0" anchor="t"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sv-SE" sz="600">
                <a:solidFill>
                  <a:schemeClr val="lt1"/>
                </a:solidFill>
              </a:rPr>
              <a:t>‹#›</a:t>
            </a:fld>
            <a:endParaRPr sz="600">
              <a:solidFill>
                <a:schemeClr val="lt1"/>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6" name="Shape 536"/>
        <p:cNvGrpSpPr/>
        <p:nvPr/>
      </p:nvGrpSpPr>
      <p:grpSpPr>
        <a:xfrm>
          <a:off x="0" y="0"/>
          <a:ext cx="0" cy="0"/>
          <a:chOff x="0" y="0"/>
          <a:chExt cx="0" cy="0"/>
        </a:xfrm>
      </p:grpSpPr>
      <p:sp>
        <p:nvSpPr>
          <p:cNvPr id="537" name="Google Shape;537;p59"/>
          <p:cNvSpPr txBox="1"/>
          <p:nvPr>
            <p:ph type="title"/>
          </p:nvPr>
        </p:nvSpPr>
        <p:spPr>
          <a:xfrm>
            <a:off x="468890" y="614003"/>
            <a:ext cx="8217900" cy="6684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sv-SE"/>
              <a:t>The Scrum Model</a:t>
            </a:r>
            <a:endParaRPr/>
          </a:p>
        </p:txBody>
      </p:sp>
      <p:sp>
        <p:nvSpPr>
          <p:cNvPr id="538" name="Google Shape;538;p59"/>
          <p:cNvSpPr txBox="1"/>
          <p:nvPr/>
        </p:nvSpPr>
        <p:spPr>
          <a:xfrm>
            <a:off x="378500" y="2378797"/>
            <a:ext cx="1430400" cy="566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sv-SE"/>
              <a:t>Product Backlog (Requirements)</a:t>
            </a:r>
            <a:endParaRPr/>
          </a:p>
        </p:txBody>
      </p:sp>
      <p:sp>
        <p:nvSpPr>
          <p:cNvPr id="539" name="Google Shape;539;p59"/>
          <p:cNvSpPr/>
          <p:nvPr/>
        </p:nvSpPr>
        <p:spPr>
          <a:xfrm>
            <a:off x="898175" y="3154753"/>
            <a:ext cx="953700" cy="243300"/>
          </a:xfrm>
          <a:prstGeom prst="rect">
            <a:avLst/>
          </a:prstGeom>
          <a:solidFill>
            <a:srgbClr val="38761D"/>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sv-SE"/>
              <a:t>Req 3</a:t>
            </a:r>
            <a:endParaRPr/>
          </a:p>
        </p:txBody>
      </p:sp>
      <p:sp>
        <p:nvSpPr>
          <p:cNvPr id="540" name="Google Shape;540;p59"/>
          <p:cNvSpPr/>
          <p:nvPr/>
        </p:nvSpPr>
        <p:spPr>
          <a:xfrm>
            <a:off x="898175" y="3451659"/>
            <a:ext cx="953700" cy="243300"/>
          </a:xfrm>
          <a:prstGeom prst="rect">
            <a:avLst/>
          </a:prstGeom>
          <a:solidFill>
            <a:srgbClr val="38761D"/>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sv-SE"/>
              <a:t>Req 1</a:t>
            </a:r>
            <a:endParaRPr/>
          </a:p>
        </p:txBody>
      </p:sp>
      <p:sp>
        <p:nvSpPr>
          <p:cNvPr id="541" name="Google Shape;541;p59"/>
          <p:cNvSpPr/>
          <p:nvPr/>
        </p:nvSpPr>
        <p:spPr>
          <a:xfrm>
            <a:off x="898175" y="3748566"/>
            <a:ext cx="953700" cy="243300"/>
          </a:xfrm>
          <a:prstGeom prst="rect">
            <a:avLst/>
          </a:prstGeom>
          <a:solidFill>
            <a:schemeClr val="l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sv-SE"/>
              <a:t>Req 4</a:t>
            </a:r>
            <a:endParaRPr/>
          </a:p>
        </p:txBody>
      </p:sp>
      <p:sp>
        <p:nvSpPr>
          <p:cNvPr id="542" name="Google Shape;542;p59"/>
          <p:cNvSpPr/>
          <p:nvPr/>
        </p:nvSpPr>
        <p:spPr>
          <a:xfrm>
            <a:off x="898175" y="4041591"/>
            <a:ext cx="953700" cy="243300"/>
          </a:xfrm>
          <a:prstGeom prst="rect">
            <a:avLst/>
          </a:prstGeom>
          <a:solidFill>
            <a:srgbClr val="EAD1DC"/>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sv-SE"/>
              <a:t>Req 2</a:t>
            </a:r>
            <a:endParaRPr/>
          </a:p>
        </p:txBody>
      </p:sp>
      <p:cxnSp>
        <p:nvCxnSpPr>
          <p:cNvPr id="543" name="Google Shape;543;p59"/>
          <p:cNvCxnSpPr/>
          <p:nvPr/>
        </p:nvCxnSpPr>
        <p:spPr>
          <a:xfrm rot="10800000">
            <a:off x="512650" y="3238622"/>
            <a:ext cx="0" cy="1019400"/>
          </a:xfrm>
          <a:prstGeom prst="straightConnector1">
            <a:avLst/>
          </a:prstGeom>
          <a:noFill/>
          <a:ln cap="flat" cmpd="sng" w="19050">
            <a:solidFill>
              <a:schemeClr val="dk2"/>
            </a:solidFill>
            <a:prstDash val="solid"/>
            <a:round/>
            <a:headEnd len="med" w="med" type="none"/>
            <a:tailEnd len="med" w="med" type="triangle"/>
          </a:ln>
        </p:spPr>
      </p:cxnSp>
      <p:sp>
        <p:nvSpPr>
          <p:cNvPr id="544" name="Google Shape;544;p59"/>
          <p:cNvSpPr txBox="1"/>
          <p:nvPr/>
        </p:nvSpPr>
        <p:spPr>
          <a:xfrm>
            <a:off x="228600" y="4285041"/>
            <a:ext cx="781200" cy="282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sv-SE"/>
              <a:t>Priority</a:t>
            </a:r>
            <a:endParaRPr/>
          </a:p>
        </p:txBody>
      </p:sp>
      <p:sp>
        <p:nvSpPr>
          <p:cNvPr id="545" name="Google Shape;545;p59"/>
          <p:cNvSpPr/>
          <p:nvPr/>
        </p:nvSpPr>
        <p:spPr>
          <a:xfrm>
            <a:off x="3008550" y="2979741"/>
            <a:ext cx="953700" cy="243300"/>
          </a:xfrm>
          <a:prstGeom prst="rect">
            <a:avLst/>
          </a:prstGeom>
          <a:solidFill>
            <a:srgbClr val="38761D"/>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 name="Google Shape;546;p59"/>
          <p:cNvSpPr/>
          <p:nvPr/>
        </p:nvSpPr>
        <p:spPr>
          <a:xfrm>
            <a:off x="3008550" y="3276647"/>
            <a:ext cx="953700" cy="243300"/>
          </a:xfrm>
          <a:prstGeom prst="rect">
            <a:avLst/>
          </a:prstGeom>
          <a:solidFill>
            <a:srgbClr val="38761D"/>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 name="Google Shape;547;p59"/>
          <p:cNvSpPr txBox="1"/>
          <p:nvPr/>
        </p:nvSpPr>
        <p:spPr>
          <a:xfrm>
            <a:off x="2800650" y="3581156"/>
            <a:ext cx="1430400" cy="411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sv-SE"/>
              <a:t>Sprint Backlog (Requirements to be Implemented)</a:t>
            </a:r>
            <a:endParaRPr/>
          </a:p>
        </p:txBody>
      </p:sp>
      <p:sp>
        <p:nvSpPr>
          <p:cNvPr id="548" name="Google Shape;548;p59"/>
          <p:cNvSpPr/>
          <p:nvPr/>
        </p:nvSpPr>
        <p:spPr>
          <a:xfrm>
            <a:off x="7502550" y="2865516"/>
            <a:ext cx="953700" cy="822000"/>
          </a:xfrm>
          <a:prstGeom prst="can">
            <a:avLst>
              <a:gd fmla="val 25000" name="adj"/>
            </a:avLst>
          </a:prstGeom>
          <a:solidFill>
            <a:schemeClr val="l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 name="Google Shape;549;p59"/>
          <p:cNvSpPr txBox="1"/>
          <p:nvPr/>
        </p:nvSpPr>
        <p:spPr>
          <a:xfrm>
            <a:off x="7211100" y="3748566"/>
            <a:ext cx="1704300" cy="494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sv-SE"/>
              <a:t>New Software Release</a:t>
            </a:r>
            <a:endParaRPr/>
          </a:p>
        </p:txBody>
      </p:sp>
      <p:sp>
        <p:nvSpPr>
          <p:cNvPr id="550" name="Google Shape;550;p59"/>
          <p:cNvSpPr/>
          <p:nvPr/>
        </p:nvSpPr>
        <p:spPr>
          <a:xfrm>
            <a:off x="4763400" y="2119997"/>
            <a:ext cx="1704300" cy="1278300"/>
          </a:xfrm>
          <a:prstGeom prst="ellipse">
            <a:avLst/>
          </a:prstGeom>
          <a:solidFill>
            <a:srgbClr val="FFFFFF"/>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 name="Google Shape;551;p59"/>
          <p:cNvSpPr/>
          <p:nvPr/>
        </p:nvSpPr>
        <p:spPr>
          <a:xfrm>
            <a:off x="5007300" y="3071053"/>
            <a:ext cx="517200" cy="327300"/>
          </a:xfrm>
          <a:prstGeom prst="rect">
            <a:avLst/>
          </a:prstGeom>
          <a:solidFill>
            <a:srgbClr val="FFFFFF"/>
          </a:solidFill>
          <a:ln cap="flat"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52" name="Google Shape;552;p59"/>
          <p:cNvCxnSpPr/>
          <p:nvPr/>
        </p:nvCxnSpPr>
        <p:spPr>
          <a:xfrm>
            <a:off x="4337325" y="3398222"/>
            <a:ext cx="2790000" cy="0"/>
          </a:xfrm>
          <a:prstGeom prst="straightConnector1">
            <a:avLst/>
          </a:prstGeom>
          <a:noFill/>
          <a:ln cap="flat" cmpd="sng" w="38100">
            <a:solidFill>
              <a:schemeClr val="dk2"/>
            </a:solidFill>
            <a:prstDash val="solid"/>
            <a:round/>
            <a:headEnd len="med" w="med" type="none"/>
            <a:tailEnd len="med" w="med" type="triangle"/>
          </a:ln>
        </p:spPr>
      </p:cxnSp>
      <p:cxnSp>
        <p:nvCxnSpPr>
          <p:cNvPr id="553" name="Google Shape;553;p59"/>
          <p:cNvCxnSpPr>
            <a:stCxn id="551" idx="1"/>
          </p:cNvCxnSpPr>
          <p:nvPr/>
        </p:nvCxnSpPr>
        <p:spPr>
          <a:xfrm rot="10800000">
            <a:off x="4985700" y="3007303"/>
            <a:ext cx="21600" cy="227400"/>
          </a:xfrm>
          <a:prstGeom prst="straightConnector1">
            <a:avLst/>
          </a:prstGeom>
          <a:noFill/>
          <a:ln cap="flat" cmpd="sng" w="38100">
            <a:solidFill>
              <a:schemeClr val="dk2"/>
            </a:solidFill>
            <a:prstDash val="solid"/>
            <a:round/>
            <a:headEnd len="med" w="med" type="none"/>
            <a:tailEnd len="med" w="med" type="none"/>
          </a:ln>
        </p:spPr>
      </p:cxnSp>
      <p:cxnSp>
        <p:nvCxnSpPr>
          <p:cNvPr id="554" name="Google Shape;554;p59"/>
          <p:cNvCxnSpPr>
            <a:stCxn id="551" idx="1"/>
          </p:cNvCxnSpPr>
          <p:nvPr/>
        </p:nvCxnSpPr>
        <p:spPr>
          <a:xfrm rot="10800000">
            <a:off x="4763400" y="3085303"/>
            <a:ext cx="243900" cy="149400"/>
          </a:xfrm>
          <a:prstGeom prst="straightConnector1">
            <a:avLst/>
          </a:prstGeom>
          <a:noFill/>
          <a:ln cap="flat" cmpd="sng" w="38100">
            <a:solidFill>
              <a:schemeClr val="dk2"/>
            </a:solidFill>
            <a:prstDash val="solid"/>
            <a:round/>
            <a:headEnd len="med" w="med" type="none"/>
            <a:tailEnd len="med" w="med" type="none"/>
          </a:ln>
        </p:spPr>
      </p:cxnSp>
      <p:sp>
        <p:nvSpPr>
          <p:cNvPr id="555" name="Google Shape;555;p59"/>
          <p:cNvSpPr txBox="1"/>
          <p:nvPr/>
        </p:nvSpPr>
        <p:spPr>
          <a:xfrm>
            <a:off x="5219925" y="2538366"/>
            <a:ext cx="1024800" cy="327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sv-SE"/>
              <a:t>Sprint</a:t>
            </a:r>
            <a:endParaRPr/>
          </a:p>
        </p:txBody>
      </p:sp>
      <p:cxnSp>
        <p:nvCxnSpPr>
          <p:cNvPr id="556" name="Google Shape;556;p59"/>
          <p:cNvCxnSpPr/>
          <p:nvPr/>
        </p:nvCxnSpPr>
        <p:spPr>
          <a:xfrm flipH="1" rot="10800000">
            <a:off x="2054700" y="3162422"/>
            <a:ext cx="801300" cy="152100"/>
          </a:xfrm>
          <a:prstGeom prst="straightConnector1">
            <a:avLst/>
          </a:prstGeom>
          <a:noFill/>
          <a:ln cap="flat" cmpd="sng" w="38100">
            <a:solidFill>
              <a:schemeClr val="dk2"/>
            </a:solidFill>
            <a:prstDash val="solid"/>
            <a:round/>
            <a:headEnd len="med" w="med" type="none"/>
            <a:tailEnd len="med" w="med" type="triangle"/>
          </a:ln>
        </p:spPr>
      </p:cxnSp>
      <p:sp>
        <p:nvSpPr>
          <p:cNvPr id="557" name="Google Shape;557;p59"/>
          <p:cNvSpPr txBox="1"/>
          <p:nvPr/>
        </p:nvSpPr>
        <p:spPr>
          <a:xfrm>
            <a:off x="1931875" y="2143053"/>
            <a:ext cx="953700" cy="857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sv-SE"/>
              <a:t>Sprint Planning Meeting (Kick-Off)</a:t>
            </a:r>
            <a:endParaRPr/>
          </a:p>
        </p:txBody>
      </p:sp>
      <p:sp>
        <p:nvSpPr>
          <p:cNvPr id="558" name="Google Shape;558;p59"/>
          <p:cNvSpPr txBox="1"/>
          <p:nvPr/>
        </p:nvSpPr>
        <p:spPr>
          <a:xfrm>
            <a:off x="6186300" y="3451659"/>
            <a:ext cx="1024800" cy="41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sv-SE"/>
              <a:t>Sprint Wrap-Up Meeting</a:t>
            </a:r>
            <a:endParaRPr/>
          </a:p>
        </p:txBody>
      </p:sp>
      <p:sp>
        <p:nvSpPr>
          <p:cNvPr id="559" name="Google Shape;559;p59"/>
          <p:cNvSpPr/>
          <p:nvPr/>
        </p:nvSpPr>
        <p:spPr>
          <a:xfrm>
            <a:off x="6391575" y="3322172"/>
            <a:ext cx="243900" cy="152100"/>
          </a:xfrm>
          <a:prstGeom prst="ellipse">
            <a:avLst/>
          </a:prstGeom>
          <a:solidFill>
            <a:schemeClr val="l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 name="Google Shape;560;p59"/>
          <p:cNvSpPr/>
          <p:nvPr/>
        </p:nvSpPr>
        <p:spPr>
          <a:xfrm>
            <a:off x="2272675" y="3162422"/>
            <a:ext cx="243900" cy="152100"/>
          </a:xfrm>
          <a:prstGeom prst="ellipse">
            <a:avLst/>
          </a:prstGeom>
          <a:solidFill>
            <a:schemeClr val="l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 name="Google Shape;561;p59"/>
          <p:cNvSpPr/>
          <p:nvPr/>
        </p:nvSpPr>
        <p:spPr>
          <a:xfrm>
            <a:off x="5007300" y="2119997"/>
            <a:ext cx="243900" cy="152100"/>
          </a:xfrm>
          <a:prstGeom prst="ellipse">
            <a:avLst/>
          </a:prstGeom>
          <a:solidFill>
            <a:schemeClr val="l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 name="Google Shape;562;p59"/>
          <p:cNvSpPr txBox="1"/>
          <p:nvPr/>
        </p:nvSpPr>
        <p:spPr>
          <a:xfrm>
            <a:off x="5202000" y="1362656"/>
            <a:ext cx="1351200" cy="67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sv-SE"/>
              <a:t>Scrum Meeting (Stand-Up)</a:t>
            </a:r>
            <a:endParaRPr/>
          </a:p>
        </p:txBody>
      </p:sp>
      <p:sp>
        <p:nvSpPr>
          <p:cNvPr id="563" name="Google Shape;563;p59"/>
          <p:cNvSpPr/>
          <p:nvPr/>
        </p:nvSpPr>
        <p:spPr>
          <a:xfrm>
            <a:off x="3972100" y="1381922"/>
            <a:ext cx="1115950" cy="814125"/>
          </a:xfrm>
          <a:custGeom>
            <a:rect b="b" l="l" r="r" t="t"/>
            <a:pathLst>
              <a:path extrusionOk="0" h="43420" w="44638">
                <a:moveTo>
                  <a:pt x="44638" y="39768"/>
                </a:moveTo>
                <a:lnTo>
                  <a:pt x="38145" y="0"/>
                </a:lnTo>
                <a:lnTo>
                  <a:pt x="0" y="33275"/>
                </a:lnTo>
                <a:lnTo>
                  <a:pt x="38145" y="43420"/>
                </a:lnTo>
              </a:path>
            </a:pathLst>
          </a:custGeom>
          <a:noFill/>
          <a:ln cap="flat" cmpd="sng" w="38100">
            <a:solidFill>
              <a:schemeClr val="dk2"/>
            </a:solidFill>
            <a:prstDash val="solid"/>
            <a:round/>
            <a:headEnd len="med" w="med" type="none"/>
            <a:tailEnd len="med" w="med" type="triangle"/>
          </a:ln>
        </p:spPr>
      </p:sp>
      <p:sp>
        <p:nvSpPr>
          <p:cNvPr id="564" name="Google Shape;564;p59"/>
          <p:cNvSpPr txBox="1"/>
          <p:nvPr/>
        </p:nvSpPr>
        <p:spPr>
          <a:xfrm>
            <a:off x="4368650" y="1625447"/>
            <a:ext cx="719400" cy="49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sv-SE"/>
              <a:t>Work Period</a:t>
            </a:r>
            <a:endParaRPr/>
          </a:p>
        </p:txBody>
      </p:sp>
      <p:sp>
        <p:nvSpPr>
          <p:cNvPr id="565" name="Google Shape;565;p59"/>
          <p:cNvSpPr txBox="1"/>
          <p:nvPr>
            <p:ph idx="12" type="sldNum"/>
          </p:nvPr>
        </p:nvSpPr>
        <p:spPr>
          <a:xfrm>
            <a:off x="6553200" y="4935625"/>
            <a:ext cx="2133600" cy="207900"/>
          </a:xfrm>
          <a:prstGeom prst="rect">
            <a:avLst/>
          </a:prstGeom>
        </p:spPr>
        <p:txBody>
          <a:bodyPr anchorCtr="0" anchor="t"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sv-SE" sz="600">
                <a:solidFill>
                  <a:schemeClr val="lt1"/>
                </a:solidFill>
              </a:rPr>
              <a:t>‹#›</a:t>
            </a:fld>
            <a:endParaRPr sz="600">
              <a:solidFill>
                <a:schemeClr val="lt1"/>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69" name="Shape 569"/>
        <p:cNvGrpSpPr/>
        <p:nvPr/>
      </p:nvGrpSpPr>
      <p:grpSpPr>
        <a:xfrm>
          <a:off x="0" y="0"/>
          <a:ext cx="0" cy="0"/>
          <a:chOff x="0" y="0"/>
          <a:chExt cx="0" cy="0"/>
        </a:xfrm>
      </p:grpSpPr>
      <p:sp>
        <p:nvSpPr>
          <p:cNvPr id="570" name="Google Shape;570;p60"/>
          <p:cNvSpPr txBox="1"/>
          <p:nvPr>
            <p:ph type="title"/>
          </p:nvPr>
        </p:nvSpPr>
        <p:spPr>
          <a:xfrm>
            <a:off x="468890" y="614003"/>
            <a:ext cx="8217900" cy="6684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sv-SE"/>
              <a:t>Scrum Roles</a:t>
            </a:r>
            <a:endParaRPr/>
          </a:p>
        </p:txBody>
      </p:sp>
      <p:sp>
        <p:nvSpPr>
          <p:cNvPr id="571" name="Google Shape;571;p60"/>
          <p:cNvSpPr txBox="1"/>
          <p:nvPr>
            <p:ph idx="1" type="body"/>
          </p:nvPr>
        </p:nvSpPr>
        <p:spPr>
          <a:xfrm>
            <a:off x="468900" y="1282400"/>
            <a:ext cx="4684500" cy="3480300"/>
          </a:xfrm>
          <a:prstGeom prst="rect">
            <a:avLst/>
          </a:prstGeom>
        </p:spPr>
        <p:txBody>
          <a:bodyPr anchorCtr="0" anchor="t" bIns="45700" lIns="91425" spcFirstLastPara="1" rIns="91425" wrap="square" tIns="45700">
            <a:noAutofit/>
          </a:bodyPr>
          <a:lstStyle/>
          <a:p>
            <a:pPr indent="-393700" lvl="0" marL="457200" rtl="0" algn="l">
              <a:spcBef>
                <a:spcPts val="1000"/>
              </a:spcBef>
              <a:spcAft>
                <a:spcPts val="0"/>
              </a:spcAft>
              <a:buSzPts val="2600"/>
              <a:buChar char="•"/>
            </a:pPr>
            <a:r>
              <a:rPr b="1" lang="sv-SE"/>
              <a:t>The Development Team</a:t>
            </a:r>
            <a:endParaRPr b="1"/>
          </a:p>
          <a:p>
            <a:pPr indent="-368300" lvl="1" marL="914400" rtl="0" algn="l">
              <a:spcBef>
                <a:spcPts val="500"/>
              </a:spcBef>
              <a:spcAft>
                <a:spcPts val="0"/>
              </a:spcAft>
              <a:buSzPts val="2200"/>
              <a:buChar char="•"/>
            </a:pPr>
            <a:r>
              <a:rPr lang="sv-SE"/>
              <a:t>Usually small, 3-9 people.</a:t>
            </a:r>
            <a:endParaRPr/>
          </a:p>
          <a:p>
            <a:pPr indent="-393700" lvl="0" marL="457200" rtl="0" algn="l">
              <a:spcBef>
                <a:spcPts val="1000"/>
              </a:spcBef>
              <a:spcAft>
                <a:spcPts val="0"/>
              </a:spcAft>
              <a:buSzPts val="2600"/>
              <a:buChar char="•"/>
            </a:pPr>
            <a:r>
              <a:rPr b="1" lang="sv-SE"/>
              <a:t>The Product Owner </a:t>
            </a:r>
            <a:endParaRPr b="1"/>
          </a:p>
          <a:p>
            <a:pPr indent="-368300" lvl="1" marL="914400" rtl="0" algn="l">
              <a:spcBef>
                <a:spcPts val="500"/>
              </a:spcBef>
              <a:spcAft>
                <a:spcPts val="0"/>
              </a:spcAft>
              <a:buSzPts val="2200"/>
              <a:buChar char="•"/>
            </a:pPr>
            <a:r>
              <a:rPr lang="sv-SE"/>
              <a:t>The “voice” of the customer. </a:t>
            </a:r>
            <a:endParaRPr/>
          </a:p>
          <a:p>
            <a:pPr indent="-342900" lvl="2" marL="1371600" rtl="0" algn="l">
              <a:spcBef>
                <a:spcPts val="500"/>
              </a:spcBef>
              <a:spcAft>
                <a:spcPts val="0"/>
              </a:spcAft>
              <a:buSzPts val="1800"/>
              <a:buChar char="•"/>
            </a:pPr>
            <a:r>
              <a:rPr lang="sv-SE"/>
              <a:t>Presents to customers and communicates feedback to the team.</a:t>
            </a:r>
            <a:endParaRPr/>
          </a:p>
          <a:p>
            <a:pPr indent="-368300" lvl="1" marL="914400" rtl="0" algn="l">
              <a:spcBef>
                <a:spcPts val="500"/>
              </a:spcBef>
              <a:spcAft>
                <a:spcPts val="0"/>
              </a:spcAft>
              <a:buSzPts val="2200"/>
              <a:buChar char="•"/>
            </a:pPr>
            <a:r>
              <a:rPr lang="sv-SE"/>
              <a:t>Maintains and prioritizes the requirement backlog</a:t>
            </a:r>
            <a:endParaRPr/>
          </a:p>
        </p:txBody>
      </p:sp>
      <p:sp>
        <p:nvSpPr>
          <p:cNvPr id="572" name="Google Shape;572;p60"/>
          <p:cNvSpPr txBox="1"/>
          <p:nvPr>
            <p:ph idx="12" type="sldNum"/>
          </p:nvPr>
        </p:nvSpPr>
        <p:spPr>
          <a:xfrm>
            <a:off x="6553200" y="4935625"/>
            <a:ext cx="2133600" cy="207900"/>
          </a:xfrm>
          <a:prstGeom prst="rect">
            <a:avLst/>
          </a:prstGeom>
        </p:spPr>
        <p:txBody>
          <a:bodyPr anchorCtr="0" anchor="t"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sv-SE" sz="600">
                <a:solidFill>
                  <a:schemeClr val="lt1"/>
                </a:solidFill>
              </a:rPr>
              <a:t>‹#›</a:t>
            </a:fld>
            <a:endParaRPr sz="600">
              <a:solidFill>
                <a:schemeClr val="lt1"/>
              </a:solidFill>
            </a:endParaRPr>
          </a:p>
        </p:txBody>
      </p:sp>
      <p:sp>
        <p:nvSpPr>
          <p:cNvPr id="573" name="Google Shape;573;p60"/>
          <p:cNvSpPr txBox="1"/>
          <p:nvPr>
            <p:ph idx="1" type="body"/>
          </p:nvPr>
        </p:nvSpPr>
        <p:spPr>
          <a:xfrm>
            <a:off x="4854850" y="1608800"/>
            <a:ext cx="3911100" cy="3480300"/>
          </a:xfrm>
          <a:prstGeom prst="rect">
            <a:avLst/>
          </a:prstGeom>
        </p:spPr>
        <p:txBody>
          <a:bodyPr anchorCtr="0" anchor="t" bIns="45700" lIns="91425" spcFirstLastPara="1" rIns="91425" wrap="square" tIns="45700">
            <a:noAutofit/>
          </a:bodyPr>
          <a:lstStyle/>
          <a:p>
            <a:pPr indent="-393700" lvl="0" marL="457200" rtl="0" algn="l">
              <a:spcBef>
                <a:spcPts val="1000"/>
              </a:spcBef>
              <a:spcAft>
                <a:spcPts val="0"/>
              </a:spcAft>
              <a:buSzPts val="2600"/>
              <a:buChar char="•"/>
            </a:pPr>
            <a:r>
              <a:rPr b="1" lang="sv-SE"/>
              <a:t>The Scrum Master</a:t>
            </a:r>
            <a:r>
              <a:rPr lang="sv-SE"/>
              <a:t> </a:t>
            </a:r>
            <a:endParaRPr/>
          </a:p>
          <a:p>
            <a:pPr indent="-368300" lvl="1" marL="914400" rtl="0" algn="l">
              <a:spcBef>
                <a:spcPts val="500"/>
              </a:spcBef>
              <a:spcAft>
                <a:spcPts val="0"/>
              </a:spcAft>
              <a:buSzPts val="2200"/>
              <a:buChar char="•"/>
            </a:pPr>
            <a:r>
              <a:rPr lang="sv-SE"/>
              <a:t>The team “coach”.</a:t>
            </a:r>
            <a:endParaRPr/>
          </a:p>
          <a:p>
            <a:pPr indent="-342900" lvl="2" marL="1371600" rtl="0" algn="l">
              <a:spcBef>
                <a:spcPts val="500"/>
              </a:spcBef>
              <a:spcAft>
                <a:spcPts val="0"/>
              </a:spcAft>
              <a:buSzPts val="1800"/>
              <a:buChar char="•"/>
            </a:pPr>
            <a:r>
              <a:rPr lang="sv-SE"/>
              <a:t>Removes impediments to success.</a:t>
            </a:r>
            <a:endParaRPr/>
          </a:p>
          <a:p>
            <a:pPr indent="-342900" lvl="2" marL="1371600" rtl="0" algn="l">
              <a:spcBef>
                <a:spcPts val="500"/>
              </a:spcBef>
              <a:spcAft>
                <a:spcPts val="0"/>
              </a:spcAft>
              <a:buSzPts val="1800"/>
              <a:buChar char="•"/>
            </a:pPr>
            <a:r>
              <a:rPr lang="sv-SE"/>
              <a:t>Facilitates meetings and communication.</a:t>
            </a:r>
            <a:endParaRPr/>
          </a:p>
          <a:p>
            <a:pPr indent="-342900" lvl="2" marL="1371600" rtl="0" algn="l">
              <a:spcBef>
                <a:spcPts val="500"/>
              </a:spcBef>
              <a:spcAft>
                <a:spcPts val="0"/>
              </a:spcAft>
              <a:buSzPts val="1800"/>
              <a:buChar char="•"/>
            </a:pPr>
            <a:r>
              <a:rPr lang="sv-SE"/>
              <a:t>Mediates disputes.</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77" name="Shape 577"/>
        <p:cNvGrpSpPr/>
        <p:nvPr/>
      </p:nvGrpSpPr>
      <p:grpSpPr>
        <a:xfrm>
          <a:off x="0" y="0"/>
          <a:ext cx="0" cy="0"/>
          <a:chOff x="0" y="0"/>
          <a:chExt cx="0" cy="0"/>
        </a:xfrm>
      </p:grpSpPr>
      <p:sp>
        <p:nvSpPr>
          <p:cNvPr id="578" name="Google Shape;578;p61"/>
          <p:cNvSpPr txBox="1"/>
          <p:nvPr>
            <p:ph type="title"/>
          </p:nvPr>
        </p:nvSpPr>
        <p:spPr>
          <a:xfrm>
            <a:off x="468890" y="614003"/>
            <a:ext cx="8217900" cy="6684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sv-SE"/>
              <a:t>Daily Scrum Meetings</a:t>
            </a:r>
            <a:endParaRPr/>
          </a:p>
        </p:txBody>
      </p:sp>
      <p:sp>
        <p:nvSpPr>
          <p:cNvPr id="579" name="Google Shape;579;p61"/>
          <p:cNvSpPr txBox="1"/>
          <p:nvPr>
            <p:ph idx="1" type="body"/>
          </p:nvPr>
        </p:nvSpPr>
        <p:spPr>
          <a:xfrm>
            <a:off x="468890" y="1282390"/>
            <a:ext cx="8217900" cy="3480300"/>
          </a:xfrm>
          <a:prstGeom prst="rect">
            <a:avLst/>
          </a:prstGeom>
        </p:spPr>
        <p:txBody>
          <a:bodyPr anchorCtr="0" anchor="t" bIns="45700" lIns="91425" spcFirstLastPara="1" rIns="91425" wrap="square" tIns="45700">
            <a:noAutofit/>
          </a:bodyPr>
          <a:lstStyle/>
          <a:p>
            <a:pPr indent="-393700" lvl="0" marL="457200" rtl="0" algn="l">
              <a:spcBef>
                <a:spcPts val="1000"/>
              </a:spcBef>
              <a:spcAft>
                <a:spcPts val="0"/>
              </a:spcAft>
              <a:buSzPts val="2600"/>
              <a:buChar char="•"/>
            </a:pPr>
            <a:r>
              <a:rPr lang="sv-SE"/>
              <a:t>A daily 15-minute meeting in which all participants are standing.</a:t>
            </a:r>
            <a:endParaRPr/>
          </a:p>
          <a:p>
            <a:pPr indent="-393700" lvl="0" marL="457200" rtl="0" algn="l">
              <a:spcBef>
                <a:spcPts val="1000"/>
              </a:spcBef>
              <a:spcAft>
                <a:spcPts val="0"/>
              </a:spcAft>
              <a:buSzPts val="2600"/>
              <a:buChar char="•"/>
            </a:pPr>
            <a:r>
              <a:rPr lang="sv-SE"/>
              <a:t>Each person answers three questions:</a:t>
            </a:r>
            <a:endParaRPr/>
          </a:p>
          <a:p>
            <a:pPr indent="-368300" lvl="1" marL="914400" rtl="0" algn="l">
              <a:spcBef>
                <a:spcPts val="500"/>
              </a:spcBef>
              <a:spcAft>
                <a:spcPts val="0"/>
              </a:spcAft>
              <a:buSzPts val="2200"/>
              <a:buChar char="•"/>
            </a:pPr>
            <a:r>
              <a:rPr lang="sv-SE"/>
              <a:t>What did you complete since the last scrum?</a:t>
            </a:r>
            <a:endParaRPr/>
          </a:p>
          <a:p>
            <a:pPr indent="-368300" lvl="1" marL="914400" rtl="0" algn="l">
              <a:spcBef>
                <a:spcPts val="500"/>
              </a:spcBef>
              <a:spcAft>
                <a:spcPts val="0"/>
              </a:spcAft>
              <a:buSzPts val="2200"/>
              <a:buChar char="•"/>
            </a:pPr>
            <a:r>
              <a:rPr lang="sv-SE"/>
              <a:t>What will you complete before the next scrum?</a:t>
            </a:r>
            <a:endParaRPr/>
          </a:p>
          <a:p>
            <a:pPr indent="-368300" lvl="1" marL="914400" rtl="0" algn="l">
              <a:spcBef>
                <a:spcPts val="500"/>
              </a:spcBef>
              <a:spcAft>
                <a:spcPts val="0"/>
              </a:spcAft>
              <a:buSzPts val="2200"/>
              <a:buChar char="•"/>
            </a:pPr>
            <a:r>
              <a:rPr lang="sv-SE"/>
              <a:t>What, if any, blocking issues (impediments to progress) do you need to resolve?</a:t>
            </a:r>
            <a:endParaRPr/>
          </a:p>
        </p:txBody>
      </p:sp>
      <p:sp>
        <p:nvSpPr>
          <p:cNvPr id="580" name="Google Shape;580;p61"/>
          <p:cNvSpPr txBox="1"/>
          <p:nvPr>
            <p:ph idx="12" type="sldNum"/>
          </p:nvPr>
        </p:nvSpPr>
        <p:spPr>
          <a:xfrm>
            <a:off x="6553200" y="4935625"/>
            <a:ext cx="2133600" cy="207900"/>
          </a:xfrm>
          <a:prstGeom prst="rect">
            <a:avLst/>
          </a:prstGeom>
        </p:spPr>
        <p:txBody>
          <a:bodyPr anchorCtr="0" anchor="t"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sv-SE" sz="600">
                <a:solidFill>
                  <a:schemeClr val="lt1"/>
                </a:solidFill>
              </a:rPr>
              <a:t>‹#›</a:t>
            </a:fld>
            <a:endParaRPr sz="600">
              <a:solidFill>
                <a:schemeClr val="lt1"/>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84" name="Shape 584"/>
        <p:cNvGrpSpPr/>
        <p:nvPr/>
      </p:nvGrpSpPr>
      <p:grpSpPr>
        <a:xfrm>
          <a:off x="0" y="0"/>
          <a:ext cx="0" cy="0"/>
          <a:chOff x="0" y="0"/>
          <a:chExt cx="0" cy="0"/>
        </a:xfrm>
      </p:grpSpPr>
      <p:sp>
        <p:nvSpPr>
          <p:cNvPr id="585" name="Google Shape;585;p62"/>
          <p:cNvSpPr txBox="1"/>
          <p:nvPr>
            <p:ph type="title"/>
          </p:nvPr>
        </p:nvSpPr>
        <p:spPr>
          <a:xfrm>
            <a:off x="468890" y="614003"/>
            <a:ext cx="8217900" cy="6684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sv-SE"/>
              <a:t>The Scrum Model</a:t>
            </a:r>
            <a:endParaRPr/>
          </a:p>
        </p:txBody>
      </p:sp>
      <p:sp>
        <p:nvSpPr>
          <p:cNvPr id="586" name="Google Shape;586;p62"/>
          <p:cNvSpPr txBox="1"/>
          <p:nvPr>
            <p:ph idx="1" type="body"/>
          </p:nvPr>
        </p:nvSpPr>
        <p:spPr>
          <a:xfrm>
            <a:off x="468890" y="1282390"/>
            <a:ext cx="8217900" cy="3480300"/>
          </a:xfrm>
          <a:prstGeom prst="rect">
            <a:avLst/>
          </a:prstGeom>
        </p:spPr>
        <p:txBody>
          <a:bodyPr anchorCtr="0" anchor="t" bIns="45700" lIns="91425" spcFirstLastPara="1" rIns="91425" wrap="square" tIns="45700">
            <a:noAutofit/>
          </a:bodyPr>
          <a:lstStyle/>
          <a:p>
            <a:pPr indent="0" lvl="0" marL="0" marR="0" rtl="0" algn="l">
              <a:lnSpc>
                <a:spcPct val="100000"/>
              </a:lnSpc>
              <a:spcBef>
                <a:spcPts val="600"/>
              </a:spcBef>
              <a:spcAft>
                <a:spcPts val="0"/>
              </a:spcAft>
              <a:buNone/>
            </a:pPr>
            <a:r>
              <a:rPr b="1" lang="sv-SE" sz="2400"/>
              <a:t>What are the advantages of the scrum process?</a:t>
            </a:r>
            <a:endParaRPr b="1" sz="2400"/>
          </a:p>
          <a:p>
            <a:pPr indent="0" lvl="0" marL="0" marR="0" rtl="0" algn="l">
              <a:lnSpc>
                <a:spcPct val="100000"/>
              </a:lnSpc>
              <a:spcBef>
                <a:spcPts val="600"/>
              </a:spcBef>
              <a:spcAft>
                <a:spcPts val="0"/>
              </a:spcAft>
              <a:buNone/>
            </a:pPr>
            <a:r>
              <a:t/>
            </a:r>
            <a:endParaRPr b="1" sz="2400"/>
          </a:p>
          <a:p>
            <a:pPr indent="0" lvl="0" marL="0" marR="0" rtl="0" algn="l">
              <a:lnSpc>
                <a:spcPct val="100000"/>
              </a:lnSpc>
              <a:spcBef>
                <a:spcPts val="600"/>
              </a:spcBef>
              <a:spcAft>
                <a:spcPts val="0"/>
              </a:spcAft>
              <a:buNone/>
            </a:pPr>
            <a:r>
              <a:t/>
            </a:r>
            <a:endParaRPr b="1" sz="2400"/>
          </a:p>
          <a:p>
            <a:pPr indent="0" lvl="0" marL="0" marR="0" rtl="0" algn="l">
              <a:lnSpc>
                <a:spcPct val="100000"/>
              </a:lnSpc>
              <a:spcBef>
                <a:spcPts val="600"/>
              </a:spcBef>
              <a:spcAft>
                <a:spcPts val="0"/>
              </a:spcAft>
              <a:buNone/>
            </a:pPr>
            <a:r>
              <a:t/>
            </a:r>
            <a:endParaRPr b="1" sz="2400"/>
          </a:p>
        </p:txBody>
      </p:sp>
      <p:sp>
        <p:nvSpPr>
          <p:cNvPr id="587" name="Google Shape;587;p62"/>
          <p:cNvSpPr txBox="1"/>
          <p:nvPr/>
        </p:nvSpPr>
        <p:spPr>
          <a:xfrm>
            <a:off x="344175" y="1743150"/>
            <a:ext cx="8278200" cy="1308600"/>
          </a:xfrm>
          <a:prstGeom prst="rect">
            <a:avLst/>
          </a:prstGeom>
          <a:noFill/>
          <a:ln>
            <a:noFill/>
          </a:ln>
        </p:spPr>
        <p:txBody>
          <a:bodyPr anchorCtr="0" anchor="t" bIns="91425" lIns="91425" spcFirstLastPara="1" rIns="91425" wrap="square" tIns="91425">
            <a:noAutofit/>
          </a:bodyPr>
          <a:lstStyle/>
          <a:p>
            <a:pPr indent="-381000" lvl="0" marL="457200" rtl="0" algn="l">
              <a:spcBef>
                <a:spcPts val="0"/>
              </a:spcBef>
              <a:spcAft>
                <a:spcPts val="0"/>
              </a:spcAft>
              <a:buClr>
                <a:schemeClr val="dk1"/>
              </a:buClr>
              <a:buSzPts val="2400"/>
              <a:buChar char="●"/>
            </a:pPr>
            <a:r>
              <a:rPr lang="sv-SE" sz="2400">
                <a:solidFill>
                  <a:schemeClr val="dk1"/>
                </a:solidFill>
              </a:rPr>
              <a:t>(see iterative model, but also...)</a:t>
            </a:r>
            <a:endParaRPr sz="2400">
              <a:solidFill>
                <a:schemeClr val="dk1"/>
              </a:solidFill>
            </a:endParaRPr>
          </a:p>
          <a:p>
            <a:pPr indent="-381000" lvl="0" marL="457200" rtl="0" algn="l">
              <a:spcBef>
                <a:spcPts val="0"/>
              </a:spcBef>
              <a:spcAft>
                <a:spcPts val="0"/>
              </a:spcAft>
              <a:buClr>
                <a:schemeClr val="dk1"/>
              </a:buClr>
              <a:buSzPts val="2400"/>
              <a:buChar char="●"/>
            </a:pPr>
            <a:r>
              <a:rPr lang="sv-SE" sz="2400">
                <a:solidFill>
                  <a:schemeClr val="dk1"/>
                </a:solidFill>
              </a:rPr>
              <a:t>Very fast response to requirements change.</a:t>
            </a:r>
            <a:endParaRPr sz="2400">
              <a:solidFill>
                <a:schemeClr val="dk1"/>
              </a:solidFill>
            </a:endParaRPr>
          </a:p>
          <a:p>
            <a:pPr indent="-381000" lvl="0" marL="457200" rtl="0" algn="l">
              <a:spcBef>
                <a:spcPts val="0"/>
              </a:spcBef>
              <a:spcAft>
                <a:spcPts val="0"/>
              </a:spcAft>
              <a:buClr>
                <a:schemeClr val="dk1"/>
              </a:buClr>
              <a:buSzPts val="2400"/>
              <a:buChar char="●"/>
            </a:pPr>
            <a:r>
              <a:rPr lang="sv-SE" sz="2400">
                <a:solidFill>
                  <a:schemeClr val="dk1"/>
                </a:solidFill>
              </a:rPr>
              <a:t>Team members can choose how they approach their development responsibilities, as long as they still meet team goals.</a:t>
            </a:r>
            <a:endParaRPr sz="2400">
              <a:solidFill>
                <a:schemeClr val="dk1"/>
              </a:solidFill>
            </a:endParaRPr>
          </a:p>
        </p:txBody>
      </p:sp>
      <p:sp>
        <p:nvSpPr>
          <p:cNvPr id="588" name="Google Shape;588;p62"/>
          <p:cNvSpPr txBox="1"/>
          <p:nvPr>
            <p:ph idx="12" type="sldNum"/>
          </p:nvPr>
        </p:nvSpPr>
        <p:spPr>
          <a:xfrm>
            <a:off x="6553200" y="4935625"/>
            <a:ext cx="2133600" cy="207900"/>
          </a:xfrm>
          <a:prstGeom prst="rect">
            <a:avLst/>
          </a:prstGeom>
        </p:spPr>
        <p:txBody>
          <a:bodyPr anchorCtr="0" anchor="t"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sv-SE" sz="600">
                <a:solidFill>
                  <a:schemeClr val="lt1"/>
                </a:solidFill>
              </a:rPr>
              <a:t>‹#›</a:t>
            </a:fld>
            <a:endParaRPr sz="600">
              <a:solidFill>
                <a:schemeClr val="lt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4" name="Shape 104"/>
        <p:cNvGrpSpPr/>
        <p:nvPr/>
      </p:nvGrpSpPr>
      <p:grpSpPr>
        <a:xfrm>
          <a:off x="0" y="0"/>
          <a:ext cx="0" cy="0"/>
          <a:chOff x="0" y="0"/>
          <a:chExt cx="0" cy="0"/>
        </a:xfrm>
      </p:grpSpPr>
      <p:sp>
        <p:nvSpPr>
          <p:cNvPr id="105" name="Google Shape;105;p18"/>
          <p:cNvSpPr txBox="1"/>
          <p:nvPr>
            <p:ph type="title"/>
          </p:nvPr>
        </p:nvSpPr>
        <p:spPr>
          <a:xfrm>
            <a:off x="468890" y="614003"/>
            <a:ext cx="8217900" cy="6684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sv-SE"/>
              <a:t>Software Failure (We Think)</a:t>
            </a:r>
            <a:endParaRPr/>
          </a:p>
        </p:txBody>
      </p:sp>
      <p:pic>
        <p:nvPicPr>
          <p:cNvPr descr="fr2.png" id="106" name="Google Shape;106;p18"/>
          <p:cNvPicPr preferRelativeResize="0"/>
          <p:nvPr/>
        </p:nvPicPr>
        <p:blipFill>
          <a:blip r:embed="rId3">
            <a:alphaModFix/>
          </a:blip>
          <a:stretch>
            <a:fillRect/>
          </a:stretch>
        </p:blipFill>
        <p:spPr>
          <a:xfrm>
            <a:off x="2227550" y="1433413"/>
            <a:ext cx="4700588" cy="3121819"/>
          </a:xfrm>
          <a:prstGeom prst="rect">
            <a:avLst/>
          </a:prstGeom>
          <a:noFill/>
          <a:ln>
            <a:noFill/>
          </a:ln>
        </p:spPr>
      </p:pic>
      <p:sp>
        <p:nvSpPr>
          <p:cNvPr id="107" name="Google Shape;107;p18"/>
          <p:cNvSpPr txBox="1"/>
          <p:nvPr>
            <p:ph idx="12" type="sldNum"/>
          </p:nvPr>
        </p:nvSpPr>
        <p:spPr>
          <a:xfrm>
            <a:off x="6553200" y="4935625"/>
            <a:ext cx="2133600" cy="207900"/>
          </a:xfrm>
          <a:prstGeom prst="rect">
            <a:avLst/>
          </a:prstGeom>
        </p:spPr>
        <p:txBody>
          <a:bodyPr anchorCtr="0" anchor="t"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sv-SE" sz="600">
                <a:solidFill>
                  <a:schemeClr val="lt1"/>
                </a:solidFill>
              </a:rPr>
              <a:t>‹#›</a:t>
            </a:fld>
            <a:endParaRPr sz="600">
              <a:solidFill>
                <a:schemeClr val="lt1"/>
              </a:solidFill>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92" name="Shape 592"/>
        <p:cNvGrpSpPr/>
        <p:nvPr/>
      </p:nvGrpSpPr>
      <p:grpSpPr>
        <a:xfrm>
          <a:off x="0" y="0"/>
          <a:ext cx="0" cy="0"/>
          <a:chOff x="0" y="0"/>
          <a:chExt cx="0" cy="0"/>
        </a:xfrm>
      </p:grpSpPr>
      <p:sp>
        <p:nvSpPr>
          <p:cNvPr id="593" name="Google Shape;593;p63"/>
          <p:cNvSpPr txBox="1"/>
          <p:nvPr>
            <p:ph type="title"/>
          </p:nvPr>
        </p:nvSpPr>
        <p:spPr>
          <a:xfrm>
            <a:off x="468890" y="614003"/>
            <a:ext cx="8217900" cy="6684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sv-SE"/>
              <a:t>The Scrum Model</a:t>
            </a:r>
            <a:endParaRPr/>
          </a:p>
        </p:txBody>
      </p:sp>
      <p:sp>
        <p:nvSpPr>
          <p:cNvPr id="594" name="Google Shape;594;p63"/>
          <p:cNvSpPr txBox="1"/>
          <p:nvPr>
            <p:ph idx="1" type="body"/>
          </p:nvPr>
        </p:nvSpPr>
        <p:spPr>
          <a:xfrm>
            <a:off x="468890" y="1282390"/>
            <a:ext cx="8217900" cy="3480300"/>
          </a:xfrm>
          <a:prstGeom prst="rect">
            <a:avLst/>
          </a:prstGeom>
        </p:spPr>
        <p:txBody>
          <a:bodyPr anchorCtr="0" anchor="t" bIns="45700" lIns="91425" spcFirstLastPara="1" rIns="91425" wrap="square" tIns="45700">
            <a:noAutofit/>
          </a:bodyPr>
          <a:lstStyle/>
          <a:p>
            <a:pPr indent="0" lvl="0" marL="0" marR="0" rtl="0" algn="l">
              <a:lnSpc>
                <a:spcPct val="100000"/>
              </a:lnSpc>
              <a:spcBef>
                <a:spcPts val="600"/>
              </a:spcBef>
              <a:spcAft>
                <a:spcPts val="0"/>
              </a:spcAft>
              <a:buNone/>
            </a:pPr>
            <a:r>
              <a:rPr b="1" lang="sv-SE" sz="2400"/>
              <a:t>What are the disadvantages of the scrum process?</a:t>
            </a:r>
            <a:endParaRPr b="1" sz="2400"/>
          </a:p>
          <a:p>
            <a:pPr indent="0" lvl="0" marL="0" marR="0" rtl="0" algn="l">
              <a:lnSpc>
                <a:spcPct val="100000"/>
              </a:lnSpc>
              <a:spcBef>
                <a:spcPts val="600"/>
              </a:spcBef>
              <a:spcAft>
                <a:spcPts val="0"/>
              </a:spcAft>
              <a:buNone/>
            </a:pPr>
            <a:r>
              <a:t/>
            </a:r>
            <a:endParaRPr b="1" sz="2400"/>
          </a:p>
        </p:txBody>
      </p:sp>
      <p:sp>
        <p:nvSpPr>
          <p:cNvPr id="595" name="Google Shape;595;p63"/>
          <p:cNvSpPr txBox="1"/>
          <p:nvPr/>
        </p:nvSpPr>
        <p:spPr>
          <a:xfrm>
            <a:off x="432900" y="1917438"/>
            <a:ext cx="8278200" cy="1308600"/>
          </a:xfrm>
          <a:prstGeom prst="rect">
            <a:avLst/>
          </a:prstGeom>
          <a:noFill/>
          <a:ln>
            <a:noFill/>
          </a:ln>
        </p:spPr>
        <p:txBody>
          <a:bodyPr anchorCtr="0" anchor="t" bIns="91425" lIns="91425" spcFirstLastPara="1" rIns="91425" wrap="square" tIns="91425">
            <a:noAutofit/>
          </a:bodyPr>
          <a:lstStyle/>
          <a:p>
            <a:pPr indent="-381000" lvl="0" marL="457200" rtl="0" algn="l">
              <a:spcBef>
                <a:spcPts val="0"/>
              </a:spcBef>
              <a:spcAft>
                <a:spcPts val="0"/>
              </a:spcAft>
              <a:buClr>
                <a:schemeClr val="dk1"/>
              </a:buClr>
              <a:buSzPts val="2400"/>
              <a:buChar char="●"/>
            </a:pPr>
            <a:r>
              <a:rPr lang="sv-SE" sz="2400">
                <a:solidFill>
                  <a:schemeClr val="dk1"/>
                </a:solidFill>
              </a:rPr>
              <a:t>Requirements are unstable, and may not be given enough importance.</a:t>
            </a:r>
            <a:endParaRPr sz="2400">
              <a:solidFill>
                <a:schemeClr val="dk1"/>
              </a:solidFill>
            </a:endParaRPr>
          </a:p>
          <a:p>
            <a:pPr indent="-381000" lvl="0" marL="457200" rtl="0" algn="l">
              <a:spcBef>
                <a:spcPts val="0"/>
              </a:spcBef>
              <a:spcAft>
                <a:spcPts val="0"/>
              </a:spcAft>
              <a:buClr>
                <a:schemeClr val="dk1"/>
              </a:buClr>
              <a:buSzPts val="2400"/>
              <a:buChar char="●"/>
            </a:pPr>
            <a:r>
              <a:rPr lang="sv-SE" sz="2400">
                <a:solidFill>
                  <a:schemeClr val="dk1"/>
                </a:solidFill>
              </a:rPr>
              <a:t>Often results in a lack of a cohesive design document or documentation.</a:t>
            </a:r>
            <a:endParaRPr sz="2400">
              <a:solidFill>
                <a:schemeClr val="dk1"/>
              </a:solidFill>
            </a:endParaRPr>
          </a:p>
          <a:p>
            <a:pPr indent="-381000" lvl="0" marL="457200" rtl="0" algn="l">
              <a:spcBef>
                <a:spcPts val="0"/>
              </a:spcBef>
              <a:spcAft>
                <a:spcPts val="0"/>
              </a:spcAft>
              <a:buClr>
                <a:schemeClr val="dk1"/>
              </a:buClr>
              <a:buSzPts val="2400"/>
              <a:buChar char="●"/>
            </a:pPr>
            <a:r>
              <a:rPr lang="sv-SE" sz="2400">
                <a:solidFill>
                  <a:schemeClr val="dk1"/>
                </a:solidFill>
              </a:rPr>
              <a:t>Relies on a good scrum master to keep meetings productive, and relies on the communication skills of the team members.</a:t>
            </a:r>
            <a:endParaRPr sz="2400">
              <a:solidFill>
                <a:schemeClr val="dk1"/>
              </a:solidFill>
            </a:endParaRPr>
          </a:p>
        </p:txBody>
      </p:sp>
      <p:sp>
        <p:nvSpPr>
          <p:cNvPr id="596" name="Google Shape;596;p63"/>
          <p:cNvSpPr txBox="1"/>
          <p:nvPr>
            <p:ph idx="12" type="sldNum"/>
          </p:nvPr>
        </p:nvSpPr>
        <p:spPr>
          <a:xfrm>
            <a:off x="6553200" y="4935625"/>
            <a:ext cx="2133600" cy="207900"/>
          </a:xfrm>
          <a:prstGeom prst="rect">
            <a:avLst/>
          </a:prstGeom>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sv-SE" sz="600">
                <a:solidFill>
                  <a:schemeClr val="lt1"/>
                </a:solidFill>
              </a:rPr>
              <a:t>‹#›</a:t>
            </a:fld>
            <a:endParaRPr sz="600">
              <a:solidFill>
                <a:schemeClr val="lt1"/>
              </a:solidFill>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00" name="Shape 600"/>
        <p:cNvGrpSpPr/>
        <p:nvPr/>
      </p:nvGrpSpPr>
      <p:grpSpPr>
        <a:xfrm>
          <a:off x="0" y="0"/>
          <a:ext cx="0" cy="0"/>
          <a:chOff x="0" y="0"/>
          <a:chExt cx="0" cy="0"/>
        </a:xfrm>
      </p:grpSpPr>
      <p:pic>
        <p:nvPicPr>
          <p:cNvPr descr="balancingagilityanddiscipline.png" id="601" name="Google Shape;601;p64"/>
          <p:cNvPicPr preferRelativeResize="0"/>
          <p:nvPr/>
        </p:nvPicPr>
        <p:blipFill>
          <a:blip r:embed="rId3">
            <a:alphaModFix/>
          </a:blip>
          <a:stretch>
            <a:fillRect/>
          </a:stretch>
        </p:blipFill>
        <p:spPr>
          <a:xfrm>
            <a:off x="1650975" y="1282400"/>
            <a:ext cx="5931038" cy="3645925"/>
          </a:xfrm>
          <a:prstGeom prst="rect">
            <a:avLst/>
          </a:prstGeom>
          <a:noFill/>
          <a:ln>
            <a:noFill/>
          </a:ln>
        </p:spPr>
      </p:pic>
      <p:sp>
        <p:nvSpPr>
          <p:cNvPr id="602" name="Google Shape;602;p64"/>
          <p:cNvSpPr txBox="1"/>
          <p:nvPr>
            <p:ph type="title"/>
          </p:nvPr>
        </p:nvSpPr>
        <p:spPr>
          <a:xfrm>
            <a:off x="468890" y="614003"/>
            <a:ext cx="8217900" cy="6684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sv-SE"/>
              <a:t>When to Choose Agile</a:t>
            </a:r>
            <a:endParaRPr/>
          </a:p>
        </p:txBody>
      </p:sp>
      <p:cxnSp>
        <p:nvCxnSpPr>
          <p:cNvPr id="603" name="Google Shape;603;p64"/>
          <p:cNvCxnSpPr/>
          <p:nvPr/>
        </p:nvCxnSpPr>
        <p:spPr>
          <a:xfrm>
            <a:off x="7086900" y="3677741"/>
            <a:ext cx="1066200" cy="882000"/>
          </a:xfrm>
          <a:prstGeom prst="straightConnector1">
            <a:avLst/>
          </a:prstGeom>
          <a:noFill/>
          <a:ln cap="flat" cmpd="sng" w="38100">
            <a:solidFill>
              <a:schemeClr val="dk2"/>
            </a:solidFill>
            <a:prstDash val="solid"/>
            <a:round/>
            <a:headEnd len="med" w="med" type="triangle"/>
            <a:tailEnd len="med" w="med" type="triangle"/>
          </a:ln>
        </p:spPr>
      </p:cxnSp>
      <p:sp>
        <p:nvSpPr>
          <p:cNvPr id="604" name="Google Shape;604;p64"/>
          <p:cNvSpPr txBox="1"/>
          <p:nvPr/>
        </p:nvSpPr>
        <p:spPr>
          <a:xfrm>
            <a:off x="7341575" y="3054650"/>
            <a:ext cx="1187100" cy="24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sv-SE"/>
              <a:t>Adaptable</a:t>
            </a:r>
            <a:endParaRPr/>
          </a:p>
          <a:p>
            <a:pPr indent="0" lvl="0" marL="0" rtl="0" algn="l">
              <a:spcBef>
                <a:spcPts val="0"/>
              </a:spcBef>
              <a:spcAft>
                <a:spcPts val="0"/>
              </a:spcAft>
              <a:buNone/>
            </a:pPr>
            <a:r>
              <a:rPr lang="sv-SE"/>
              <a:t>(close to center)</a:t>
            </a:r>
            <a:endParaRPr/>
          </a:p>
        </p:txBody>
      </p:sp>
      <p:sp>
        <p:nvSpPr>
          <p:cNvPr id="605" name="Google Shape;605;p64"/>
          <p:cNvSpPr txBox="1"/>
          <p:nvPr/>
        </p:nvSpPr>
        <p:spPr>
          <a:xfrm>
            <a:off x="7855050" y="3861916"/>
            <a:ext cx="1230900" cy="24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sv-SE"/>
              <a:t>Plan-Driven </a:t>
            </a:r>
            <a:endParaRPr/>
          </a:p>
          <a:p>
            <a:pPr indent="0" lvl="0" marL="0" rtl="0" algn="l">
              <a:spcBef>
                <a:spcPts val="0"/>
              </a:spcBef>
              <a:spcAft>
                <a:spcPts val="0"/>
              </a:spcAft>
              <a:buNone/>
            </a:pPr>
            <a:r>
              <a:rPr lang="sv-SE"/>
              <a:t>  (far from </a:t>
            </a:r>
            <a:endParaRPr/>
          </a:p>
          <a:p>
            <a:pPr indent="0" lvl="0" marL="0" rtl="0" algn="l">
              <a:spcBef>
                <a:spcPts val="0"/>
              </a:spcBef>
              <a:spcAft>
                <a:spcPts val="0"/>
              </a:spcAft>
              <a:buNone/>
            </a:pPr>
            <a:r>
              <a:rPr lang="sv-SE"/>
              <a:t>      center)</a:t>
            </a:r>
            <a:endParaRPr/>
          </a:p>
        </p:txBody>
      </p:sp>
      <p:sp>
        <p:nvSpPr>
          <p:cNvPr id="606" name="Google Shape;606;p64"/>
          <p:cNvSpPr/>
          <p:nvPr/>
        </p:nvSpPr>
        <p:spPr>
          <a:xfrm>
            <a:off x="3692750" y="1195226"/>
            <a:ext cx="1989300" cy="434700"/>
          </a:xfrm>
          <a:prstGeom prst="rect">
            <a:avLst/>
          </a:prstGeom>
          <a:solidFill>
            <a:schemeClr val="l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sv-SE"/>
              <a:t>Personnel </a:t>
            </a:r>
            <a:endParaRPr b="1"/>
          </a:p>
          <a:p>
            <a:pPr indent="0" lvl="0" marL="0" rtl="0" algn="l">
              <a:spcBef>
                <a:spcPts val="0"/>
              </a:spcBef>
              <a:spcAft>
                <a:spcPts val="0"/>
              </a:spcAft>
              <a:buNone/>
            </a:pPr>
            <a:r>
              <a:rPr b="1" lang="sv-SE"/>
              <a:t>(% Junior, % Senior)</a:t>
            </a:r>
            <a:endParaRPr b="1"/>
          </a:p>
        </p:txBody>
      </p:sp>
      <p:sp>
        <p:nvSpPr>
          <p:cNvPr id="607" name="Google Shape;607;p64"/>
          <p:cNvSpPr/>
          <p:nvPr/>
        </p:nvSpPr>
        <p:spPr>
          <a:xfrm>
            <a:off x="1058600" y="2396869"/>
            <a:ext cx="1989300" cy="535200"/>
          </a:xfrm>
          <a:prstGeom prst="rect">
            <a:avLst/>
          </a:prstGeom>
          <a:solidFill>
            <a:schemeClr val="l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sv-SE"/>
              <a:t>Criticality</a:t>
            </a:r>
            <a:endParaRPr b="1"/>
          </a:p>
          <a:p>
            <a:pPr indent="0" lvl="0" marL="0" rtl="0" algn="l">
              <a:spcBef>
                <a:spcPts val="0"/>
              </a:spcBef>
              <a:spcAft>
                <a:spcPts val="0"/>
              </a:spcAft>
              <a:buNone/>
            </a:pPr>
            <a:r>
              <a:rPr b="1" lang="sv-SE"/>
              <a:t>(Loss due to defects)</a:t>
            </a:r>
            <a:endParaRPr b="1"/>
          </a:p>
        </p:txBody>
      </p:sp>
      <p:sp>
        <p:nvSpPr>
          <p:cNvPr id="608" name="Google Shape;608;p64"/>
          <p:cNvSpPr/>
          <p:nvPr/>
        </p:nvSpPr>
        <p:spPr>
          <a:xfrm>
            <a:off x="2129250" y="4514869"/>
            <a:ext cx="2422800" cy="434700"/>
          </a:xfrm>
          <a:prstGeom prst="rect">
            <a:avLst/>
          </a:prstGeom>
          <a:solidFill>
            <a:schemeClr val="l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sv-SE"/>
              <a:t>Team Size</a:t>
            </a:r>
            <a:endParaRPr b="1"/>
          </a:p>
          <a:p>
            <a:pPr indent="0" lvl="0" marL="0" rtl="0" algn="l">
              <a:spcBef>
                <a:spcPts val="0"/>
              </a:spcBef>
              <a:spcAft>
                <a:spcPts val="0"/>
              </a:spcAft>
              <a:buNone/>
            </a:pPr>
            <a:r>
              <a:rPr b="1" lang="sv-SE"/>
              <a:t>(Number of Personnel)</a:t>
            </a:r>
            <a:endParaRPr b="1"/>
          </a:p>
        </p:txBody>
      </p:sp>
      <p:sp>
        <p:nvSpPr>
          <p:cNvPr id="609" name="Google Shape;609;p64"/>
          <p:cNvSpPr/>
          <p:nvPr/>
        </p:nvSpPr>
        <p:spPr>
          <a:xfrm>
            <a:off x="5235875" y="4514869"/>
            <a:ext cx="2105700" cy="434700"/>
          </a:xfrm>
          <a:prstGeom prst="rect">
            <a:avLst/>
          </a:prstGeom>
          <a:solidFill>
            <a:schemeClr val="l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sv-SE"/>
              <a:t>Culture</a:t>
            </a:r>
            <a:endParaRPr b="1"/>
          </a:p>
          <a:p>
            <a:pPr indent="0" lvl="0" marL="0" rtl="0" algn="l">
              <a:spcBef>
                <a:spcPts val="0"/>
              </a:spcBef>
              <a:spcAft>
                <a:spcPts val="0"/>
              </a:spcAft>
              <a:buNone/>
            </a:pPr>
            <a:r>
              <a:rPr b="1" lang="sv-SE"/>
              <a:t>(% Thrive on Chaos)</a:t>
            </a:r>
            <a:endParaRPr b="1"/>
          </a:p>
        </p:txBody>
      </p:sp>
      <p:sp>
        <p:nvSpPr>
          <p:cNvPr id="610" name="Google Shape;610;p64"/>
          <p:cNvSpPr/>
          <p:nvPr/>
        </p:nvSpPr>
        <p:spPr>
          <a:xfrm>
            <a:off x="6274400" y="2396875"/>
            <a:ext cx="2133600" cy="535200"/>
          </a:xfrm>
          <a:prstGeom prst="rect">
            <a:avLst/>
          </a:prstGeom>
          <a:solidFill>
            <a:schemeClr val="l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sv-SE"/>
              <a:t>Requirements Change</a:t>
            </a:r>
            <a:endParaRPr b="1"/>
          </a:p>
          <a:p>
            <a:pPr indent="0" lvl="0" marL="0" rtl="0" algn="l">
              <a:spcBef>
                <a:spcPts val="0"/>
              </a:spcBef>
              <a:spcAft>
                <a:spcPts val="0"/>
              </a:spcAft>
              <a:buNone/>
            </a:pPr>
            <a:r>
              <a:rPr b="1" lang="sv-SE"/>
              <a:t>(% per month)</a:t>
            </a:r>
            <a:endParaRPr b="1"/>
          </a:p>
        </p:txBody>
      </p:sp>
      <p:cxnSp>
        <p:nvCxnSpPr>
          <p:cNvPr id="611" name="Google Shape;611;p64"/>
          <p:cNvCxnSpPr/>
          <p:nvPr/>
        </p:nvCxnSpPr>
        <p:spPr>
          <a:xfrm>
            <a:off x="3996100" y="4154375"/>
            <a:ext cx="1394700" cy="29700"/>
          </a:xfrm>
          <a:prstGeom prst="straightConnector1">
            <a:avLst/>
          </a:prstGeom>
          <a:noFill/>
          <a:ln cap="flat" cmpd="sng" w="38100">
            <a:solidFill>
              <a:srgbClr val="FF0000"/>
            </a:solidFill>
            <a:prstDash val="solid"/>
            <a:round/>
            <a:headEnd len="med" w="med" type="none"/>
            <a:tailEnd len="med" w="med" type="none"/>
          </a:ln>
        </p:spPr>
      </p:cxnSp>
      <p:cxnSp>
        <p:nvCxnSpPr>
          <p:cNvPr id="612" name="Google Shape;612;p64"/>
          <p:cNvCxnSpPr/>
          <p:nvPr/>
        </p:nvCxnSpPr>
        <p:spPr>
          <a:xfrm flipH="1" rot="10800000">
            <a:off x="5390775" y="2739850"/>
            <a:ext cx="712200" cy="1444200"/>
          </a:xfrm>
          <a:prstGeom prst="straightConnector1">
            <a:avLst/>
          </a:prstGeom>
          <a:noFill/>
          <a:ln cap="flat" cmpd="sng" w="38100">
            <a:solidFill>
              <a:srgbClr val="FF0000"/>
            </a:solidFill>
            <a:prstDash val="solid"/>
            <a:round/>
            <a:headEnd len="med" w="med" type="none"/>
            <a:tailEnd len="med" w="med" type="none"/>
          </a:ln>
        </p:spPr>
      </p:cxnSp>
      <p:cxnSp>
        <p:nvCxnSpPr>
          <p:cNvPr id="613" name="Google Shape;613;p64"/>
          <p:cNvCxnSpPr/>
          <p:nvPr/>
        </p:nvCxnSpPr>
        <p:spPr>
          <a:xfrm>
            <a:off x="3167775" y="2813906"/>
            <a:ext cx="808500" cy="1320600"/>
          </a:xfrm>
          <a:prstGeom prst="straightConnector1">
            <a:avLst/>
          </a:prstGeom>
          <a:noFill/>
          <a:ln cap="flat" cmpd="sng" w="38100">
            <a:solidFill>
              <a:srgbClr val="FF0000"/>
            </a:solidFill>
            <a:prstDash val="solid"/>
            <a:round/>
            <a:headEnd len="med" w="med" type="none"/>
            <a:tailEnd len="med" w="med" type="none"/>
          </a:ln>
        </p:spPr>
      </p:cxnSp>
      <p:cxnSp>
        <p:nvCxnSpPr>
          <p:cNvPr id="614" name="Google Shape;614;p64"/>
          <p:cNvCxnSpPr/>
          <p:nvPr/>
        </p:nvCxnSpPr>
        <p:spPr>
          <a:xfrm rot="10800000">
            <a:off x="4688450" y="1810225"/>
            <a:ext cx="1414500" cy="900000"/>
          </a:xfrm>
          <a:prstGeom prst="straightConnector1">
            <a:avLst/>
          </a:prstGeom>
          <a:noFill/>
          <a:ln cap="flat" cmpd="sng" w="38100">
            <a:solidFill>
              <a:srgbClr val="FF0000"/>
            </a:solidFill>
            <a:prstDash val="solid"/>
            <a:round/>
            <a:headEnd len="med" w="med" type="none"/>
            <a:tailEnd len="med" w="med" type="none"/>
          </a:ln>
        </p:spPr>
      </p:cxnSp>
      <p:cxnSp>
        <p:nvCxnSpPr>
          <p:cNvPr id="615" name="Google Shape;615;p64"/>
          <p:cNvCxnSpPr/>
          <p:nvPr/>
        </p:nvCxnSpPr>
        <p:spPr>
          <a:xfrm flipH="1">
            <a:off x="3137450" y="1763813"/>
            <a:ext cx="1542600" cy="1019700"/>
          </a:xfrm>
          <a:prstGeom prst="straightConnector1">
            <a:avLst/>
          </a:prstGeom>
          <a:noFill/>
          <a:ln cap="flat" cmpd="sng" w="38100">
            <a:solidFill>
              <a:srgbClr val="FF0000"/>
            </a:solidFill>
            <a:prstDash val="solid"/>
            <a:round/>
            <a:headEnd len="med" w="med" type="none"/>
            <a:tailEnd len="med" w="med" type="none"/>
          </a:ln>
        </p:spPr>
      </p:cxnSp>
      <p:cxnSp>
        <p:nvCxnSpPr>
          <p:cNvPr id="616" name="Google Shape;616;p64"/>
          <p:cNvCxnSpPr/>
          <p:nvPr/>
        </p:nvCxnSpPr>
        <p:spPr>
          <a:xfrm flipH="1">
            <a:off x="3925150" y="2243025"/>
            <a:ext cx="760800" cy="707700"/>
          </a:xfrm>
          <a:prstGeom prst="straightConnector1">
            <a:avLst/>
          </a:prstGeom>
          <a:noFill/>
          <a:ln cap="flat" cmpd="sng" w="38100">
            <a:solidFill>
              <a:srgbClr val="FF0000"/>
            </a:solidFill>
            <a:prstDash val="solid"/>
            <a:round/>
            <a:headEnd len="med" w="med" type="none"/>
            <a:tailEnd len="med" w="med" type="none"/>
          </a:ln>
        </p:spPr>
      </p:cxnSp>
      <p:cxnSp>
        <p:nvCxnSpPr>
          <p:cNvPr id="617" name="Google Shape;617;p64"/>
          <p:cNvCxnSpPr/>
          <p:nvPr/>
        </p:nvCxnSpPr>
        <p:spPr>
          <a:xfrm rot="10800000">
            <a:off x="4716250" y="2243025"/>
            <a:ext cx="1187100" cy="608700"/>
          </a:xfrm>
          <a:prstGeom prst="straightConnector1">
            <a:avLst/>
          </a:prstGeom>
          <a:noFill/>
          <a:ln cap="flat" cmpd="sng" w="38100">
            <a:solidFill>
              <a:srgbClr val="FF0000"/>
            </a:solidFill>
            <a:prstDash val="solid"/>
            <a:round/>
            <a:headEnd len="med" w="med" type="none"/>
            <a:tailEnd len="med" w="med" type="none"/>
          </a:ln>
        </p:spPr>
      </p:cxnSp>
      <p:cxnSp>
        <p:nvCxnSpPr>
          <p:cNvPr id="618" name="Google Shape;618;p64"/>
          <p:cNvCxnSpPr/>
          <p:nvPr/>
        </p:nvCxnSpPr>
        <p:spPr>
          <a:xfrm flipH="1" rot="10800000">
            <a:off x="5222625" y="2836375"/>
            <a:ext cx="660300" cy="1090500"/>
          </a:xfrm>
          <a:prstGeom prst="straightConnector1">
            <a:avLst/>
          </a:prstGeom>
          <a:noFill/>
          <a:ln cap="flat" cmpd="sng" w="38100">
            <a:solidFill>
              <a:srgbClr val="FF0000"/>
            </a:solidFill>
            <a:prstDash val="solid"/>
            <a:round/>
            <a:headEnd len="med" w="med" type="none"/>
            <a:tailEnd len="med" w="med" type="none"/>
          </a:ln>
        </p:spPr>
      </p:cxnSp>
      <p:cxnSp>
        <p:nvCxnSpPr>
          <p:cNvPr id="619" name="Google Shape;619;p64"/>
          <p:cNvCxnSpPr/>
          <p:nvPr/>
        </p:nvCxnSpPr>
        <p:spPr>
          <a:xfrm>
            <a:off x="4312625" y="3689475"/>
            <a:ext cx="890400" cy="247500"/>
          </a:xfrm>
          <a:prstGeom prst="straightConnector1">
            <a:avLst/>
          </a:prstGeom>
          <a:noFill/>
          <a:ln cap="flat" cmpd="sng" w="38100">
            <a:solidFill>
              <a:srgbClr val="FF0000"/>
            </a:solidFill>
            <a:prstDash val="solid"/>
            <a:round/>
            <a:headEnd len="med" w="med" type="none"/>
            <a:tailEnd len="med" w="med" type="none"/>
          </a:ln>
        </p:spPr>
      </p:cxnSp>
      <p:cxnSp>
        <p:nvCxnSpPr>
          <p:cNvPr id="620" name="Google Shape;620;p64"/>
          <p:cNvCxnSpPr/>
          <p:nvPr/>
        </p:nvCxnSpPr>
        <p:spPr>
          <a:xfrm>
            <a:off x="3914925" y="2965856"/>
            <a:ext cx="387900" cy="703800"/>
          </a:xfrm>
          <a:prstGeom prst="straightConnector1">
            <a:avLst/>
          </a:prstGeom>
          <a:noFill/>
          <a:ln cap="flat" cmpd="sng" w="38100">
            <a:solidFill>
              <a:srgbClr val="FF0000"/>
            </a:solidFill>
            <a:prstDash val="solid"/>
            <a:round/>
            <a:headEnd len="med" w="med" type="none"/>
            <a:tailEnd len="med" w="med" type="none"/>
          </a:ln>
        </p:spPr>
      </p:cxnSp>
      <p:sp>
        <p:nvSpPr>
          <p:cNvPr id="621" name="Google Shape;621;p64"/>
          <p:cNvSpPr txBox="1"/>
          <p:nvPr>
            <p:ph idx="12" type="sldNum"/>
          </p:nvPr>
        </p:nvSpPr>
        <p:spPr>
          <a:xfrm>
            <a:off x="6553200" y="4935625"/>
            <a:ext cx="2133600" cy="207900"/>
          </a:xfrm>
          <a:prstGeom prst="rect">
            <a:avLst/>
          </a:prstGeom>
        </p:spPr>
        <p:txBody>
          <a:bodyPr anchorCtr="0" anchor="t"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sv-SE" sz="600">
                <a:solidFill>
                  <a:schemeClr val="lt1"/>
                </a:solidFill>
              </a:rPr>
              <a:t>‹#›</a:t>
            </a:fld>
            <a:endParaRPr sz="600">
              <a:solidFill>
                <a:schemeClr val="lt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11"/>
                                        </p:tgtEl>
                                        <p:attrNameLst>
                                          <p:attrName>style.visibility</p:attrName>
                                        </p:attrNameLst>
                                      </p:cBhvr>
                                      <p:to>
                                        <p:strVal val="visible"/>
                                      </p:to>
                                    </p:set>
                                    <p:animEffect filter="fade" transition="in">
                                      <p:cBhvr>
                                        <p:cTn dur="1"/>
                                        <p:tgtEl>
                                          <p:spTgt spid="611"/>
                                        </p:tgtEl>
                                      </p:cBhvr>
                                    </p:animEffect>
                                  </p:childTnLst>
                                </p:cTn>
                              </p:par>
                              <p:par>
                                <p:cTn fill="hold" nodeType="withEffect" presetClass="entr" presetID="10" presetSubtype="0">
                                  <p:stCondLst>
                                    <p:cond delay="0"/>
                                  </p:stCondLst>
                                  <p:childTnLst>
                                    <p:set>
                                      <p:cBhvr>
                                        <p:cTn dur="1" fill="hold">
                                          <p:stCondLst>
                                            <p:cond delay="0"/>
                                          </p:stCondLst>
                                        </p:cTn>
                                        <p:tgtEl>
                                          <p:spTgt spid="613"/>
                                        </p:tgtEl>
                                        <p:attrNameLst>
                                          <p:attrName>style.visibility</p:attrName>
                                        </p:attrNameLst>
                                      </p:cBhvr>
                                      <p:to>
                                        <p:strVal val="visible"/>
                                      </p:to>
                                    </p:set>
                                    <p:animEffect filter="fade" transition="in">
                                      <p:cBhvr>
                                        <p:cTn dur="1"/>
                                        <p:tgtEl>
                                          <p:spTgt spid="613"/>
                                        </p:tgtEl>
                                      </p:cBhvr>
                                    </p:animEffect>
                                  </p:childTnLst>
                                </p:cTn>
                              </p:par>
                              <p:par>
                                <p:cTn fill="hold" nodeType="withEffect" presetClass="entr" presetID="10" presetSubtype="0">
                                  <p:stCondLst>
                                    <p:cond delay="0"/>
                                  </p:stCondLst>
                                  <p:childTnLst>
                                    <p:set>
                                      <p:cBhvr>
                                        <p:cTn dur="1" fill="hold">
                                          <p:stCondLst>
                                            <p:cond delay="0"/>
                                          </p:stCondLst>
                                        </p:cTn>
                                        <p:tgtEl>
                                          <p:spTgt spid="614"/>
                                        </p:tgtEl>
                                        <p:attrNameLst>
                                          <p:attrName>style.visibility</p:attrName>
                                        </p:attrNameLst>
                                      </p:cBhvr>
                                      <p:to>
                                        <p:strVal val="visible"/>
                                      </p:to>
                                    </p:set>
                                    <p:animEffect filter="fade" transition="in">
                                      <p:cBhvr>
                                        <p:cTn dur="1"/>
                                        <p:tgtEl>
                                          <p:spTgt spid="614"/>
                                        </p:tgtEl>
                                      </p:cBhvr>
                                    </p:animEffect>
                                  </p:childTnLst>
                                </p:cTn>
                              </p:par>
                              <p:par>
                                <p:cTn fill="hold" nodeType="withEffect" presetClass="entr" presetID="10" presetSubtype="0">
                                  <p:stCondLst>
                                    <p:cond delay="0"/>
                                  </p:stCondLst>
                                  <p:childTnLst>
                                    <p:set>
                                      <p:cBhvr>
                                        <p:cTn dur="1" fill="hold">
                                          <p:stCondLst>
                                            <p:cond delay="0"/>
                                          </p:stCondLst>
                                        </p:cTn>
                                        <p:tgtEl>
                                          <p:spTgt spid="615"/>
                                        </p:tgtEl>
                                        <p:attrNameLst>
                                          <p:attrName>style.visibility</p:attrName>
                                        </p:attrNameLst>
                                      </p:cBhvr>
                                      <p:to>
                                        <p:strVal val="visible"/>
                                      </p:to>
                                    </p:set>
                                    <p:animEffect filter="fade" transition="in">
                                      <p:cBhvr>
                                        <p:cTn dur="1"/>
                                        <p:tgtEl>
                                          <p:spTgt spid="615"/>
                                        </p:tgtEl>
                                      </p:cBhvr>
                                    </p:animEffect>
                                  </p:childTnLst>
                                </p:cTn>
                              </p:par>
                              <p:par>
                                <p:cTn fill="hold" nodeType="withEffect" presetClass="entr" presetID="10" presetSubtype="0">
                                  <p:stCondLst>
                                    <p:cond delay="0"/>
                                  </p:stCondLst>
                                  <p:childTnLst>
                                    <p:set>
                                      <p:cBhvr>
                                        <p:cTn dur="1" fill="hold">
                                          <p:stCondLst>
                                            <p:cond delay="0"/>
                                          </p:stCondLst>
                                        </p:cTn>
                                        <p:tgtEl>
                                          <p:spTgt spid="612"/>
                                        </p:tgtEl>
                                        <p:attrNameLst>
                                          <p:attrName>style.visibility</p:attrName>
                                        </p:attrNameLst>
                                      </p:cBhvr>
                                      <p:to>
                                        <p:strVal val="visible"/>
                                      </p:to>
                                    </p:set>
                                    <p:animEffect filter="fade" transition="in">
                                      <p:cBhvr>
                                        <p:cTn dur="1"/>
                                        <p:tgtEl>
                                          <p:spTgt spid="61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
                                        <p:tgtEl>
                                          <p:spTgt spid="611"/>
                                        </p:tgtEl>
                                      </p:cBhvr>
                                    </p:animEffect>
                                    <p:set>
                                      <p:cBhvr>
                                        <p:cTn dur="1" fill="hold">
                                          <p:stCondLst>
                                            <p:cond delay="0"/>
                                          </p:stCondLst>
                                        </p:cTn>
                                        <p:tgtEl>
                                          <p:spTgt spid="611"/>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
                                        <p:tgtEl>
                                          <p:spTgt spid="612"/>
                                        </p:tgtEl>
                                      </p:cBhvr>
                                    </p:animEffect>
                                    <p:set>
                                      <p:cBhvr>
                                        <p:cTn dur="1" fill="hold">
                                          <p:stCondLst>
                                            <p:cond delay="0"/>
                                          </p:stCondLst>
                                        </p:cTn>
                                        <p:tgtEl>
                                          <p:spTgt spid="612"/>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
                                        <p:tgtEl>
                                          <p:spTgt spid="613"/>
                                        </p:tgtEl>
                                      </p:cBhvr>
                                    </p:animEffect>
                                    <p:set>
                                      <p:cBhvr>
                                        <p:cTn dur="1" fill="hold">
                                          <p:stCondLst>
                                            <p:cond delay="0"/>
                                          </p:stCondLst>
                                        </p:cTn>
                                        <p:tgtEl>
                                          <p:spTgt spid="613"/>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
                                        <p:tgtEl>
                                          <p:spTgt spid="615"/>
                                        </p:tgtEl>
                                      </p:cBhvr>
                                    </p:animEffect>
                                    <p:set>
                                      <p:cBhvr>
                                        <p:cTn dur="1" fill="hold">
                                          <p:stCondLst>
                                            <p:cond delay="0"/>
                                          </p:stCondLst>
                                        </p:cTn>
                                        <p:tgtEl>
                                          <p:spTgt spid="615"/>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
                                        <p:tgtEl>
                                          <p:spTgt spid="614"/>
                                        </p:tgtEl>
                                      </p:cBhvr>
                                    </p:animEffect>
                                    <p:set>
                                      <p:cBhvr>
                                        <p:cTn dur="1" fill="hold">
                                          <p:stCondLst>
                                            <p:cond delay="0"/>
                                          </p:stCondLst>
                                        </p:cTn>
                                        <p:tgtEl>
                                          <p:spTgt spid="614"/>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616"/>
                                        </p:tgtEl>
                                        <p:attrNameLst>
                                          <p:attrName>style.visibility</p:attrName>
                                        </p:attrNameLst>
                                      </p:cBhvr>
                                      <p:to>
                                        <p:strVal val="visible"/>
                                      </p:to>
                                    </p:set>
                                    <p:animEffect filter="fade" transition="in">
                                      <p:cBhvr>
                                        <p:cTn dur="1"/>
                                        <p:tgtEl>
                                          <p:spTgt spid="616"/>
                                        </p:tgtEl>
                                      </p:cBhvr>
                                    </p:animEffect>
                                  </p:childTnLst>
                                </p:cTn>
                              </p:par>
                              <p:par>
                                <p:cTn fill="hold" nodeType="withEffect" presetClass="entr" presetID="10" presetSubtype="0">
                                  <p:stCondLst>
                                    <p:cond delay="0"/>
                                  </p:stCondLst>
                                  <p:childTnLst>
                                    <p:set>
                                      <p:cBhvr>
                                        <p:cTn dur="1" fill="hold">
                                          <p:stCondLst>
                                            <p:cond delay="0"/>
                                          </p:stCondLst>
                                        </p:cTn>
                                        <p:tgtEl>
                                          <p:spTgt spid="617"/>
                                        </p:tgtEl>
                                        <p:attrNameLst>
                                          <p:attrName>style.visibility</p:attrName>
                                        </p:attrNameLst>
                                      </p:cBhvr>
                                      <p:to>
                                        <p:strVal val="visible"/>
                                      </p:to>
                                    </p:set>
                                    <p:animEffect filter="fade" transition="in">
                                      <p:cBhvr>
                                        <p:cTn dur="1"/>
                                        <p:tgtEl>
                                          <p:spTgt spid="617"/>
                                        </p:tgtEl>
                                      </p:cBhvr>
                                    </p:animEffect>
                                  </p:childTnLst>
                                </p:cTn>
                              </p:par>
                              <p:par>
                                <p:cTn fill="hold" nodeType="withEffect" presetClass="entr" presetID="10" presetSubtype="0">
                                  <p:stCondLst>
                                    <p:cond delay="0"/>
                                  </p:stCondLst>
                                  <p:childTnLst>
                                    <p:set>
                                      <p:cBhvr>
                                        <p:cTn dur="1" fill="hold">
                                          <p:stCondLst>
                                            <p:cond delay="0"/>
                                          </p:stCondLst>
                                        </p:cTn>
                                        <p:tgtEl>
                                          <p:spTgt spid="618"/>
                                        </p:tgtEl>
                                        <p:attrNameLst>
                                          <p:attrName>style.visibility</p:attrName>
                                        </p:attrNameLst>
                                      </p:cBhvr>
                                      <p:to>
                                        <p:strVal val="visible"/>
                                      </p:to>
                                    </p:set>
                                    <p:animEffect filter="fade" transition="in">
                                      <p:cBhvr>
                                        <p:cTn dur="1"/>
                                        <p:tgtEl>
                                          <p:spTgt spid="618"/>
                                        </p:tgtEl>
                                      </p:cBhvr>
                                    </p:animEffect>
                                  </p:childTnLst>
                                </p:cTn>
                              </p:par>
                              <p:par>
                                <p:cTn fill="hold" nodeType="withEffect" presetClass="entr" presetID="10" presetSubtype="0">
                                  <p:stCondLst>
                                    <p:cond delay="0"/>
                                  </p:stCondLst>
                                  <p:childTnLst>
                                    <p:set>
                                      <p:cBhvr>
                                        <p:cTn dur="1" fill="hold">
                                          <p:stCondLst>
                                            <p:cond delay="0"/>
                                          </p:stCondLst>
                                        </p:cTn>
                                        <p:tgtEl>
                                          <p:spTgt spid="619"/>
                                        </p:tgtEl>
                                        <p:attrNameLst>
                                          <p:attrName>style.visibility</p:attrName>
                                        </p:attrNameLst>
                                      </p:cBhvr>
                                      <p:to>
                                        <p:strVal val="visible"/>
                                      </p:to>
                                    </p:set>
                                    <p:animEffect filter="fade" transition="in">
                                      <p:cBhvr>
                                        <p:cTn dur="1"/>
                                        <p:tgtEl>
                                          <p:spTgt spid="619"/>
                                        </p:tgtEl>
                                      </p:cBhvr>
                                    </p:animEffect>
                                  </p:childTnLst>
                                </p:cTn>
                              </p:par>
                              <p:par>
                                <p:cTn fill="hold" nodeType="withEffect" presetClass="entr" presetID="10" presetSubtype="0">
                                  <p:stCondLst>
                                    <p:cond delay="0"/>
                                  </p:stCondLst>
                                  <p:childTnLst>
                                    <p:set>
                                      <p:cBhvr>
                                        <p:cTn dur="1" fill="hold">
                                          <p:stCondLst>
                                            <p:cond delay="0"/>
                                          </p:stCondLst>
                                        </p:cTn>
                                        <p:tgtEl>
                                          <p:spTgt spid="620"/>
                                        </p:tgtEl>
                                        <p:attrNameLst>
                                          <p:attrName>style.visibility</p:attrName>
                                        </p:attrNameLst>
                                      </p:cBhvr>
                                      <p:to>
                                        <p:strVal val="visible"/>
                                      </p:to>
                                    </p:set>
                                    <p:animEffect filter="fade" transition="in">
                                      <p:cBhvr>
                                        <p:cTn dur="1"/>
                                        <p:tgtEl>
                                          <p:spTgt spid="62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25" name="Shape 625"/>
        <p:cNvGrpSpPr/>
        <p:nvPr/>
      </p:nvGrpSpPr>
      <p:grpSpPr>
        <a:xfrm>
          <a:off x="0" y="0"/>
          <a:ext cx="0" cy="0"/>
          <a:chOff x="0" y="0"/>
          <a:chExt cx="0" cy="0"/>
        </a:xfrm>
      </p:grpSpPr>
      <p:sp>
        <p:nvSpPr>
          <p:cNvPr id="626" name="Google Shape;626;p65"/>
          <p:cNvSpPr txBox="1"/>
          <p:nvPr>
            <p:ph type="title"/>
          </p:nvPr>
        </p:nvSpPr>
        <p:spPr>
          <a:xfrm>
            <a:off x="468890" y="614003"/>
            <a:ext cx="8217900" cy="6684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sv-SE"/>
              <a:t>Discussion</a:t>
            </a:r>
            <a:endParaRPr/>
          </a:p>
        </p:txBody>
      </p:sp>
      <p:sp>
        <p:nvSpPr>
          <p:cNvPr id="627" name="Google Shape;627;p65"/>
          <p:cNvSpPr txBox="1"/>
          <p:nvPr>
            <p:ph idx="1" type="body"/>
          </p:nvPr>
        </p:nvSpPr>
        <p:spPr>
          <a:xfrm>
            <a:off x="468900" y="1232100"/>
            <a:ext cx="8217900" cy="35307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lang="sv-SE"/>
              <a:t>Given the following details about the project:</a:t>
            </a:r>
            <a:endParaRPr/>
          </a:p>
          <a:p>
            <a:pPr indent="-342900" lvl="0" marL="457200" rtl="0" algn="l">
              <a:spcBef>
                <a:spcPts val="1000"/>
              </a:spcBef>
              <a:spcAft>
                <a:spcPts val="0"/>
              </a:spcAft>
              <a:buSzPts val="1800"/>
              <a:buChar char="•"/>
            </a:pPr>
            <a:r>
              <a:rPr lang="sv-SE" sz="1800"/>
              <a:t>Installed on customer machines (not web-based)</a:t>
            </a:r>
            <a:endParaRPr sz="1800"/>
          </a:p>
          <a:p>
            <a:pPr indent="-342900" lvl="0" marL="457200" rtl="0" algn="l">
              <a:spcBef>
                <a:spcPts val="1000"/>
              </a:spcBef>
              <a:spcAft>
                <a:spcPts val="0"/>
              </a:spcAft>
              <a:buSzPts val="1800"/>
              <a:buChar char="•"/>
            </a:pPr>
            <a:r>
              <a:rPr lang="sv-SE" sz="1800"/>
              <a:t>20-year intended product life</a:t>
            </a:r>
            <a:endParaRPr sz="1800"/>
          </a:p>
          <a:p>
            <a:pPr indent="-342900" lvl="0" marL="457200" rtl="0" algn="l">
              <a:spcBef>
                <a:spcPts val="1000"/>
              </a:spcBef>
              <a:spcAft>
                <a:spcPts val="0"/>
              </a:spcAft>
              <a:buSzPts val="1800"/>
              <a:buChar char="•"/>
            </a:pPr>
            <a:r>
              <a:rPr lang="sv-SE" sz="1800"/>
              <a:t>Pressure to release early and update frequently</a:t>
            </a:r>
            <a:endParaRPr sz="1800"/>
          </a:p>
          <a:p>
            <a:pPr indent="-342900" lvl="0" marL="457200" rtl="0" algn="l">
              <a:spcBef>
                <a:spcPts val="1000"/>
              </a:spcBef>
              <a:spcAft>
                <a:spcPts val="0"/>
              </a:spcAft>
              <a:buSzPts val="1800"/>
              <a:buChar char="•"/>
            </a:pPr>
            <a:r>
              <a:rPr lang="sv-SE" sz="1800"/>
              <a:t>Experienced developers</a:t>
            </a:r>
            <a:endParaRPr sz="1800"/>
          </a:p>
          <a:p>
            <a:pPr indent="-342900" lvl="0" marL="457200" rtl="0" algn="l">
              <a:spcBef>
                <a:spcPts val="1000"/>
              </a:spcBef>
              <a:spcAft>
                <a:spcPts val="0"/>
              </a:spcAft>
              <a:buSzPts val="1800"/>
              <a:buChar char="•"/>
            </a:pPr>
            <a:r>
              <a:rPr lang="sv-SE" sz="1800"/>
              <a:t>Globally-distributed organization of 300 developers</a:t>
            </a:r>
            <a:endParaRPr sz="1800"/>
          </a:p>
          <a:p>
            <a:pPr indent="-342900" lvl="0" marL="457200" rtl="0" algn="l">
              <a:spcBef>
                <a:spcPts val="1000"/>
              </a:spcBef>
              <a:spcAft>
                <a:spcPts val="0"/>
              </a:spcAft>
              <a:buSzPts val="1800"/>
              <a:buChar char="•"/>
            </a:pPr>
            <a:r>
              <a:rPr lang="sv-SE" sz="1800"/>
              <a:t>Outages cost customers &gt; 3M kr per hour</a:t>
            </a:r>
            <a:endParaRPr sz="1800"/>
          </a:p>
          <a:p>
            <a:pPr indent="-342900" lvl="0" marL="457200" rtl="0" algn="l">
              <a:spcBef>
                <a:spcPts val="1000"/>
              </a:spcBef>
              <a:spcAft>
                <a:spcPts val="0"/>
              </a:spcAft>
              <a:buSzPts val="1800"/>
              <a:buChar char="•"/>
            </a:pPr>
            <a:r>
              <a:rPr lang="sv-SE" sz="1800"/>
              <a:t>High levels of technology and requirements uncertainty</a:t>
            </a:r>
            <a:endParaRPr sz="1800"/>
          </a:p>
          <a:p>
            <a:pPr indent="0" lvl="0" marL="0" rtl="0" algn="l">
              <a:spcBef>
                <a:spcPts val="1000"/>
              </a:spcBef>
              <a:spcAft>
                <a:spcPts val="0"/>
              </a:spcAft>
              <a:buNone/>
            </a:pPr>
            <a:r>
              <a:rPr b="1" lang="sv-SE"/>
              <a:t>What process would you select?</a:t>
            </a:r>
            <a:endParaRPr/>
          </a:p>
        </p:txBody>
      </p:sp>
      <p:sp>
        <p:nvSpPr>
          <p:cNvPr id="628" name="Google Shape;628;p65"/>
          <p:cNvSpPr txBox="1"/>
          <p:nvPr>
            <p:ph idx="12" type="sldNum"/>
          </p:nvPr>
        </p:nvSpPr>
        <p:spPr>
          <a:xfrm>
            <a:off x="6553200" y="4935625"/>
            <a:ext cx="2133600" cy="207900"/>
          </a:xfrm>
          <a:prstGeom prst="rect">
            <a:avLst/>
          </a:prstGeom>
        </p:spPr>
        <p:txBody>
          <a:bodyPr anchorCtr="0" anchor="t"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sv-SE" sz="600">
                <a:solidFill>
                  <a:schemeClr val="lt1"/>
                </a:solidFill>
              </a:rPr>
              <a:t>‹#›</a:t>
            </a:fld>
            <a:endParaRPr sz="600">
              <a:solidFill>
                <a:schemeClr val="lt1"/>
              </a:solidFill>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32" name="Shape 632"/>
        <p:cNvGrpSpPr/>
        <p:nvPr/>
      </p:nvGrpSpPr>
      <p:grpSpPr>
        <a:xfrm>
          <a:off x="0" y="0"/>
          <a:ext cx="0" cy="0"/>
          <a:chOff x="0" y="0"/>
          <a:chExt cx="0" cy="0"/>
        </a:xfrm>
      </p:grpSpPr>
      <p:sp>
        <p:nvSpPr>
          <p:cNvPr id="633" name="Google Shape;633;p66"/>
          <p:cNvSpPr txBox="1"/>
          <p:nvPr>
            <p:ph type="title"/>
          </p:nvPr>
        </p:nvSpPr>
        <p:spPr>
          <a:xfrm>
            <a:off x="468890" y="614003"/>
            <a:ext cx="8217900" cy="6684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sv-SE"/>
              <a:t>Recap - Reasons for Process</a:t>
            </a:r>
            <a:endParaRPr/>
          </a:p>
        </p:txBody>
      </p:sp>
      <p:sp>
        <p:nvSpPr>
          <p:cNvPr id="634" name="Google Shape;634;p66"/>
          <p:cNvSpPr txBox="1"/>
          <p:nvPr>
            <p:ph idx="1" type="body"/>
          </p:nvPr>
        </p:nvSpPr>
        <p:spPr>
          <a:xfrm>
            <a:off x="468890" y="1282390"/>
            <a:ext cx="8217900" cy="34803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lang="sv-SE"/>
              <a:t>We want a process because we are afraid that:</a:t>
            </a:r>
            <a:endParaRPr/>
          </a:p>
          <a:p>
            <a:pPr indent="-381000" lvl="0" marL="457200" rtl="0" algn="l">
              <a:spcBef>
                <a:spcPts val="1000"/>
              </a:spcBef>
              <a:spcAft>
                <a:spcPts val="0"/>
              </a:spcAft>
              <a:buSzPts val="2400"/>
              <a:buChar char="•"/>
            </a:pPr>
            <a:r>
              <a:rPr lang="sv-SE" sz="2400"/>
              <a:t>The project will produce the wrong product.</a:t>
            </a:r>
            <a:endParaRPr sz="2400"/>
          </a:p>
          <a:p>
            <a:pPr indent="-381000" lvl="0" marL="457200" rtl="0" algn="l">
              <a:spcBef>
                <a:spcPts val="1000"/>
              </a:spcBef>
              <a:spcAft>
                <a:spcPts val="0"/>
              </a:spcAft>
              <a:buSzPts val="2400"/>
              <a:buChar char="•"/>
            </a:pPr>
            <a:r>
              <a:rPr lang="sv-SE" sz="2400"/>
              <a:t>The project will produce a bad product.</a:t>
            </a:r>
            <a:endParaRPr sz="2400"/>
          </a:p>
          <a:p>
            <a:pPr indent="-381000" lvl="0" marL="457200" rtl="0" algn="l">
              <a:spcBef>
                <a:spcPts val="1000"/>
              </a:spcBef>
              <a:spcAft>
                <a:spcPts val="0"/>
              </a:spcAft>
              <a:buSzPts val="2400"/>
              <a:buChar char="•"/>
            </a:pPr>
            <a:r>
              <a:rPr lang="sv-SE" sz="2400"/>
              <a:t>The project will be late.</a:t>
            </a:r>
            <a:endParaRPr sz="2400"/>
          </a:p>
          <a:p>
            <a:pPr indent="-381000" lvl="0" marL="457200" rtl="0" algn="l">
              <a:spcBef>
                <a:spcPts val="1000"/>
              </a:spcBef>
              <a:spcAft>
                <a:spcPts val="0"/>
              </a:spcAft>
              <a:buSzPts val="2400"/>
              <a:buChar char="•"/>
            </a:pPr>
            <a:r>
              <a:rPr lang="sv-SE" sz="2400"/>
              <a:t>We all have to work 80 hour weeks.</a:t>
            </a:r>
            <a:endParaRPr sz="2400"/>
          </a:p>
          <a:p>
            <a:pPr indent="-381000" lvl="0" marL="457200" rtl="0" algn="l">
              <a:spcBef>
                <a:spcPts val="1000"/>
              </a:spcBef>
              <a:spcAft>
                <a:spcPts val="0"/>
              </a:spcAft>
              <a:buSzPts val="2400"/>
              <a:buChar char="•"/>
            </a:pPr>
            <a:r>
              <a:rPr lang="sv-SE" sz="2400"/>
              <a:t>We will have to cut features.</a:t>
            </a:r>
            <a:endParaRPr sz="2400"/>
          </a:p>
          <a:p>
            <a:pPr indent="-381000" lvl="0" marL="457200" rtl="0" algn="l">
              <a:spcBef>
                <a:spcPts val="1000"/>
              </a:spcBef>
              <a:spcAft>
                <a:spcPts val="0"/>
              </a:spcAft>
              <a:buSzPts val="2400"/>
              <a:buChar char="•"/>
            </a:pPr>
            <a:r>
              <a:rPr lang="sv-SE" sz="2400"/>
              <a:t>We will not have any fun working.</a:t>
            </a:r>
            <a:endParaRPr sz="2400"/>
          </a:p>
        </p:txBody>
      </p:sp>
      <p:sp>
        <p:nvSpPr>
          <p:cNvPr id="635" name="Google Shape;635;p66"/>
          <p:cNvSpPr txBox="1"/>
          <p:nvPr>
            <p:ph idx="12" type="sldNum"/>
          </p:nvPr>
        </p:nvSpPr>
        <p:spPr>
          <a:xfrm>
            <a:off x="6553200" y="4935625"/>
            <a:ext cx="2133600" cy="207900"/>
          </a:xfrm>
          <a:prstGeom prst="rect">
            <a:avLst/>
          </a:prstGeom>
        </p:spPr>
        <p:txBody>
          <a:bodyPr anchorCtr="0" anchor="t"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sv-SE" sz="600">
                <a:solidFill>
                  <a:schemeClr val="lt1"/>
                </a:solidFill>
              </a:rPr>
              <a:t>‹#›</a:t>
            </a:fld>
            <a:endParaRPr sz="600">
              <a:solidFill>
                <a:schemeClr val="lt1"/>
              </a:solidFill>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39" name="Shape 639"/>
        <p:cNvGrpSpPr/>
        <p:nvPr/>
      </p:nvGrpSpPr>
      <p:grpSpPr>
        <a:xfrm>
          <a:off x="0" y="0"/>
          <a:ext cx="0" cy="0"/>
          <a:chOff x="0" y="0"/>
          <a:chExt cx="0" cy="0"/>
        </a:xfrm>
      </p:grpSpPr>
      <p:sp>
        <p:nvSpPr>
          <p:cNvPr id="640" name="Google Shape;640;p67"/>
          <p:cNvSpPr txBox="1"/>
          <p:nvPr>
            <p:ph type="title"/>
          </p:nvPr>
        </p:nvSpPr>
        <p:spPr>
          <a:xfrm>
            <a:off x="468890" y="614003"/>
            <a:ext cx="8217900" cy="6684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sv-SE"/>
              <a:t>eXtreme Programming</a:t>
            </a:r>
            <a:endParaRPr/>
          </a:p>
        </p:txBody>
      </p:sp>
      <p:sp>
        <p:nvSpPr>
          <p:cNvPr id="641" name="Google Shape;641;p67"/>
          <p:cNvSpPr txBox="1"/>
          <p:nvPr>
            <p:ph idx="1" type="body"/>
          </p:nvPr>
        </p:nvSpPr>
        <p:spPr>
          <a:xfrm>
            <a:off x="468890" y="1282390"/>
            <a:ext cx="8217900" cy="34803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lang="sv-SE" sz="2000"/>
              <a:t>Set of principles to guide teams in the face of changing requirements.</a:t>
            </a:r>
            <a:endParaRPr sz="2000"/>
          </a:p>
          <a:p>
            <a:pPr indent="-342900" lvl="0" marL="457200" rtl="0" algn="l">
              <a:spcBef>
                <a:spcPts val="1000"/>
              </a:spcBef>
              <a:spcAft>
                <a:spcPts val="0"/>
              </a:spcAft>
              <a:buSzPts val="1800"/>
              <a:buChar char="•"/>
            </a:pPr>
            <a:r>
              <a:rPr lang="sv-SE" sz="1800"/>
              <a:t>Enables </a:t>
            </a:r>
            <a:r>
              <a:rPr b="1" lang="sv-SE" sz="1800"/>
              <a:t>Adaptability</a:t>
            </a:r>
            <a:endParaRPr b="1" sz="1800"/>
          </a:p>
          <a:p>
            <a:pPr indent="-342900" lvl="1" marL="914400" rtl="0" algn="l">
              <a:spcBef>
                <a:spcPts val="500"/>
              </a:spcBef>
              <a:spcAft>
                <a:spcPts val="0"/>
              </a:spcAft>
              <a:buSzPts val="1800"/>
              <a:buChar char="•"/>
            </a:pPr>
            <a:r>
              <a:rPr lang="sv-SE" sz="1800"/>
              <a:t>in the business, technology, and team.</a:t>
            </a:r>
            <a:endParaRPr sz="1800"/>
          </a:p>
          <a:p>
            <a:pPr indent="-342900" lvl="0" marL="457200" rtl="0" algn="l">
              <a:spcBef>
                <a:spcPts val="1000"/>
              </a:spcBef>
              <a:spcAft>
                <a:spcPts val="0"/>
              </a:spcAft>
              <a:buSzPts val="1800"/>
              <a:buChar char="•"/>
            </a:pPr>
            <a:r>
              <a:rPr lang="sv-SE" sz="1800"/>
              <a:t>Ensures </a:t>
            </a:r>
            <a:r>
              <a:rPr b="1" lang="sv-SE" sz="1800"/>
              <a:t>Predictability</a:t>
            </a:r>
            <a:endParaRPr b="1" sz="1800"/>
          </a:p>
          <a:p>
            <a:pPr indent="-342900" lvl="1" marL="914400" rtl="0" algn="l">
              <a:spcBef>
                <a:spcPts val="500"/>
              </a:spcBef>
              <a:spcAft>
                <a:spcPts val="0"/>
              </a:spcAft>
              <a:buSzPts val="1800"/>
              <a:buChar char="•"/>
            </a:pPr>
            <a:r>
              <a:rPr lang="sv-SE" sz="1800"/>
              <a:t>in plans and schedules, incorporating feedback and project tuning.</a:t>
            </a:r>
            <a:endParaRPr sz="1800"/>
          </a:p>
          <a:p>
            <a:pPr indent="-342900" lvl="0" marL="457200" rtl="0" algn="l">
              <a:spcBef>
                <a:spcPts val="1000"/>
              </a:spcBef>
              <a:spcAft>
                <a:spcPts val="0"/>
              </a:spcAft>
              <a:buSzPts val="1800"/>
              <a:buChar char="•"/>
            </a:pPr>
            <a:r>
              <a:rPr lang="sv-SE" sz="1800"/>
              <a:t>Offers </a:t>
            </a:r>
            <a:r>
              <a:rPr b="1" lang="sv-SE" sz="1800"/>
              <a:t>Options</a:t>
            </a:r>
            <a:endParaRPr b="1" sz="1800"/>
          </a:p>
          <a:p>
            <a:pPr indent="-342900" lvl="1" marL="914400" rtl="0" algn="l">
              <a:spcBef>
                <a:spcPts val="500"/>
              </a:spcBef>
              <a:spcAft>
                <a:spcPts val="0"/>
              </a:spcAft>
              <a:buSzPts val="1800"/>
              <a:buChar char="•"/>
            </a:pPr>
            <a:r>
              <a:rPr lang="sv-SE" sz="1800"/>
              <a:t>Change direction or priorities at any time.</a:t>
            </a:r>
            <a:endParaRPr sz="1800"/>
          </a:p>
          <a:p>
            <a:pPr indent="-342900" lvl="0" marL="457200" rtl="0" algn="l">
              <a:spcBef>
                <a:spcPts val="1000"/>
              </a:spcBef>
              <a:spcAft>
                <a:spcPts val="0"/>
              </a:spcAft>
              <a:buSzPts val="1800"/>
              <a:buChar char="•"/>
            </a:pPr>
            <a:r>
              <a:rPr lang="sv-SE" sz="1800"/>
              <a:t>Maintains </a:t>
            </a:r>
            <a:r>
              <a:rPr b="1" lang="sv-SE" sz="1800"/>
              <a:t>Humanity</a:t>
            </a:r>
            <a:endParaRPr b="1" sz="1800"/>
          </a:p>
          <a:p>
            <a:pPr indent="-342900" lvl="1" marL="914400" rtl="0" algn="l">
              <a:spcBef>
                <a:spcPts val="500"/>
              </a:spcBef>
              <a:spcAft>
                <a:spcPts val="0"/>
              </a:spcAft>
              <a:buSzPts val="1800"/>
              <a:buChar char="•"/>
            </a:pPr>
            <a:r>
              <a:rPr lang="sv-SE" sz="1800"/>
              <a:t>Focus on the idea of sufficiency.</a:t>
            </a:r>
            <a:endParaRPr sz="1800">
              <a:solidFill>
                <a:srgbClr val="000000"/>
              </a:solidFill>
            </a:endParaRPr>
          </a:p>
        </p:txBody>
      </p:sp>
      <p:sp>
        <p:nvSpPr>
          <p:cNvPr id="642" name="Google Shape;642;p67"/>
          <p:cNvSpPr txBox="1"/>
          <p:nvPr>
            <p:ph idx="12" type="sldNum"/>
          </p:nvPr>
        </p:nvSpPr>
        <p:spPr>
          <a:xfrm>
            <a:off x="6553200" y="4935625"/>
            <a:ext cx="2133600" cy="207900"/>
          </a:xfrm>
          <a:prstGeom prst="rect">
            <a:avLst/>
          </a:prstGeom>
        </p:spPr>
        <p:txBody>
          <a:bodyPr anchorCtr="0" anchor="t"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sv-SE" sz="600">
                <a:solidFill>
                  <a:schemeClr val="lt1"/>
                </a:solidFill>
              </a:rPr>
              <a:t>‹#›</a:t>
            </a:fld>
            <a:endParaRPr sz="600">
              <a:solidFill>
                <a:schemeClr val="lt1"/>
              </a:solidFill>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46" name="Shape 646"/>
        <p:cNvGrpSpPr/>
        <p:nvPr/>
      </p:nvGrpSpPr>
      <p:grpSpPr>
        <a:xfrm>
          <a:off x="0" y="0"/>
          <a:ext cx="0" cy="0"/>
          <a:chOff x="0" y="0"/>
          <a:chExt cx="0" cy="0"/>
        </a:xfrm>
      </p:grpSpPr>
      <p:sp>
        <p:nvSpPr>
          <p:cNvPr id="647" name="Google Shape;647;p68"/>
          <p:cNvSpPr txBox="1"/>
          <p:nvPr>
            <p:ph type="title"/>
          </p:nvPr>
        </p:nvSpPr>
        <p:spPr>
          <a:xfrm>
            <a:off x="468890" y="614003"/>
            <a:ext cx="8217900" cy="6684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sv-SE"/>
              <a:t>XP Rules</a:t>
            </a:r>
            <a:endParaRPr/>
          </a:p>
        </p:txBody>
      </p:sp>
      <p:sp>
        <p:nvSpPr>
          <p:cNvPr id="648" name="Google Shape;648;p68"/>
          <p:cNvSpPr txBox="1"/>
          <p:nvPr>
            <p:ph idx="1" type="body"/>
          </p:nvPr>
        </p:nvSpPr>
        <p:spPr>
          <a:xfrm>
            <a:off x="468890" y="1282390"/>
            <a:ext cx="8217900" cy="34803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lang="sv-SE"/>
              <a:t>There are rules you must following during development regarding:</a:t>
            </a:r>
            <a:endParaRPr/>
          </a:p>
          <a:p>
            <a:pPr indent="-393700" lvl="0" marL="457200" rtl="0" algn="l">
              <a:spcBef>
                <a:spcPts val="1000"/>
              </a:spcBef>
              <a:spcAft>
                <a:spcPts val="0"/>
              </a:spcAft>
              <a:buSzPts val="2600"/>
              <a:buChar char="•"/>
            </a:pPr>
            <a:r>
              <a:rPr lang="sv-SE"/>
              <a:t>Planning</a:t>
            </a:r>
            <a:endParaRPr/>
          </a:p>
          <a:p>
            <a:pPr indent="-393700" lvl="0" marL="457200" rtl="0" algn="l">
              <a:spcBef>
                <a:spcPts val="1000"/>
              </a:spcBef>
              <a:spcAft>
                <a:spcPts val="0"/>
              </a:spcAft>
              <a:buSzPts val="2600"/>
              <a:buChar char="•"/>
            </a:pPr>
            <a:r>
              <a:rPr lang="sv-SE"/>
              <a:t>Managing</a:t>
            </a:r>
            <a:endParaRPr/>
          </a:p>
          <a:p>
            <a:pPr indent="-393700" lvl="0" marL="457200" rtl="0" algn="l">
              <a:spcBef>
                <a:spcPts val="1000"/>
              </a:spcBef>
              <a:spcAft>
                <a:spcPts val="0"/>
              </a:spcAft>
              <a:buSzPts val="2600"/>
              <a:buChar char="•"/>
            </a:pPr>
            <a:r>
              <a:rPr lang="sv-SE"/>
              <a:t>Designing</a:t>
            </a:r>
            <a:endParaRPr/>
          </a:p>
          <a:p>
            <a:pPr indent="-393700" lvl="0" marL="457200" rtl="0" algn="l">
              <a:spcBef>
                <a:spcPts val="1000"/>
              </a:spcBef>
              <a:spcAft>
                <a:spcPts val="0"/>
              </a:spcAft>
              <a:buSzPts val="2600"/>
              <a:buChar char="•"/>
            </a:pPr>
            <a:r>
              <a:rPr lang="sv-SE"/>
              <a:t>Coding</a:t>
            </a:r>
            <a:endParaRPr/>
          </a:p>
          <a:p>
            <a:pPr indent="-393700" lvl="0" marL="457200" rtl="0" algn="l">
              <a:spcBef>
                <a:spcPts val="1000"/>
              </a:spcBef>
              <a:spcAft>
                <a:spcPts val="0"/>
              </a:spcAft>
              <a:buSzPts val="2600"/>
              <a:buChar char="•"/>
            </a:pPr>
            <a:r>
              <a:rPr lang="sv-SE"/>
              <a:t>Testing</a:t>
            </a:r>
            <a:endParaRPr/>
          </a:p>
        </p:txBody>
      </p:sp>
      <p:sp>
        <p:nvSpPr>
          <p:cNvPr id="649" name="Google Shape;649;p68"/>
          <p:cNvSpPr txBox="1"/>
          <p:nvPr>
            <p:ph idx="12" type="sldNum"/>
          </p:nvPr>
        </p:nvSpPr>
        <p:spPr>
          <a:xfrm>
            <a:off x="6553200" y="4935625"/>
            <a:ext cx="2133600" cy="207900"/>
          </a:xfrm>
          <a:prstGeom prst="rect">
            <a:avLst/>
          </a:prstGeom>
        </p:spPr>
        <p:txBody>
          <a:bodyPr anchorCtr="0" anchor="t"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sv-SE" sz="600">
                <a:solidFill>
                  <a:schemeClr val="lt1"/>
                </a:solidFill>
              </a:rPr>
              <a:t>‹#›</a:t>
            </a:fld>
            <a:endParaRPr sz="600">
              <a:solidFill>
                <a:schemeClr val="lt1"/>
              </a:solidFill>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53" name="Shape 653"/>
        <p:cNvGrpSpPr/>
        <p:nvPr/>
      </p:nvGrpSpPr>
      <p:grpSpPr>
        <a:xfrm>
          <a:off x="0" y="0"/>
          <a:ext cx="0" cy="0"/>
          <a:chOff x="0" y="0"/>
          <a:chExt cx="0" cy="0"/>
        </a:xfrm>
      </p:grpSpPr>
      <p:sp>
        <p:nvSpPr>
          <p:cNvPr id="654" name="Google Shape;654;p69"/>
          <p:cNvSpPr txBox="1"/>
          <p:nvPr>
            <p:ph type="title"/>
          </p:nvPr>
        </p:nvSpPr>
        <p:spPr>
          <a:xfrm>
            <a:off x="468890" y="614003"/>
            <a:ext cx="8217900" cy="6684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sv-SE"/>
              <a:t>XP Rules - Planning</a:t>
            </a:r>
            <a:endParaRPr/>
          </a:p>
        </p:txBody>
      </p:sp>
      <p:sp>
        <p:nvSpPr>
          <p:cNvPr id="655" name="Google Shape;655;p69"/>
          <p:cNvSpPr txBox="1"/>
          <p:nvPr>
            <p:ph idx="1" type="body"/>
          </p:nvPr>
        </p:nvSpPr>
        <p:spPr>
          <a:xfrm>
            <a:off x="468890" y="1282390"/>
            <a:ext cx="8217900" cy="3480300"/>
          </a:xfrm>
          <a:prstGeom prst="rect">
            <a:avLst/>
          </a:prstGeom>
        </p:spPr>
        <p:txBody>
          <a:bodyPr anchorCtr="0" anchor="t" bIns="45700" lIns="91425" spcFirstLastPara="1" rIns="91425" wrap="square" tIns="45700">
            <a:noAutofit/>
          </a:bodyPr>
          <a:lstStyle/>
          <a:p>
            <a:pPr indent="-393700" lvl="0" marL="457200" rtl="0" algn="l">
              <a:spcBef>
                <a:spcPts val="1000"/>
              </a:spcBef>
              <a:spcAft>
                <a:spcPts val="0"/>
              </a:spcAft>
              <a:buSzPts val="2600"/>
              <a:buChar char="•"/>
            </a:pPr>
            <a:r>
              <a:rPr lang="sv-SE"/>
              <a:t>User stories must be written.</a:t>
            </a:r>
            <a:endParaRPr/>
          </a:p>
          <a:p>
            <a:pPr indent="-368300" lvl="1" marL="914400" rtl="0" algn="l">
              <a:spcBef>
                <a:spcPts val="500"/>
              </a:spcBef>
              <a:spcAft>
                <a:spcPts val="0"/>
              </a:spcAft>
              <a:buSzPts val="2200"/>
              <a:buChar char="•"/>
            </a:pPr>
            <a:r>
              <a:rPr lang="sv-SE"/>
              <a:t>Informal usage scenarios used as requirements, to estimate implementation time, and to create test cases.</a:t>
            </a:r>
            <a:endParaRPr/>
          </a:p>
          <a:p>
            <a:pPr indent="-393700" lvl="0" marL="457200" rtl="0" algn="l">
              <a:spcBef>
                <a:spcPts val="1000"/>
              </a:spcBef>
              <a:spcAft>
                <a:spcPts val="0"/>
              </a:spcAft>
              <a:buSzPts val="2600"/>
              <a:buChar char="•"/>
            </a:pPr>
            <a:r>
              <a:rPr lang="sv-SE"/>
              <a:t>Make frequent, small releases.</a:t>
            </a:r>
            <a:endParaRPr/>
          </a:p>
          <a:p>
            <a:pPr indent="-368300" lvl="1" marL="914400" rtl="0" algn="l">
              <a:spcBef>
                <a:spcPts val="500"/>
              </a:spcBef>
              <a:spcAft>
                <a:spcPts val="0"/>
              </a:spcAft>
              <a:buSzPts val="2200"/>
              <a:buChar char="•"/>
            </a:pPr>
            <a:r>
              <a:rPr lang="sv-SE"/>
              <a:t>Tested, working software every two weeks.</a:t>
            </a:r>
            <a:endParaRPr/>
          </a:p>
          <a:p>
            <a:pPr indent="-393700" lvl="0" marL="457200" rtl="0" algn="l">
              <a:spcBef>
                <a:spcPts val="1000"/>
              </a:spcBef>
              <a:spcAft>
                <a:spcPts val="0"/>
              </a:spcAft>
              <a:buSzPts val="2600"/>
              <a:buChar char="•"/>
            </a:pPr>
            <a:r>
              <a:rPr lang="sv-SE"/>
              <a:t>Divide the project into iterations.</a:t>
            </a:r>
            <a:endParaRPr/>
          </a:p>
          <a:p>
            <a:pPr indent="-368300" lvl="1" marL="914400" rtl="0" algn="l">
              <a:spcBef>
                <a:spcPts val="500"/>
              </a:spcBef>
              <a:spcAft>
                <a:spcPts val="0"/>
              </a:spcAft>
              <a:buSzPts val="2200"/>
              <a:buChar char="•"/>
            </a:pPr>
            <a:r>
              <a:rPr lang="sv-SE"/>
              <a:t>Allows progress tracking.</a:t>
            </a:r>
            <a:endParaRPr/>
          </a:p>
          <a:p>
            <a:pPr indent="-368300" lvl="1" marL="914400" rtl="0" algn="l">
              <a:spcBef>
                <a:spcPts val="500"/>
              </a:spcBef>
              <a:spcAft>
                <a:spcPts val="0"/>
              </a:spcAft>
              <a:buSzPts val="2200"/>
              <a:buChar char="•"/>
            </a:pPr>
            <a:r>
              <a:rPr lang="sv-SE"/>
              <a:t>Break stories into programming tasks. </a:t>
            </a:r>
            <a:endParaRPr/>
          </a:p>
          <a:p>
            <a:pPr indent="-342900" lvl="2" marL="1371600" rtl="0" algn="l">
              <a:spcBef>
                <a:spcPts val="500"/>
              </a:spcBef>
              <a:spcAft>
                <a:spcPts val="0"/>
              </a:spcAft>
              <a:buSzPts val="1800"/>
              <a:buChar char="•"/>
            </a:pPr>
            <a:r>
              <a:rPr lang="sv-SE"/>
              <a:t>Do not put too many tasks into one iteration.</a:t>
            </a:r>
            <a:endParaRPr/>
          </a:p>
        </p:txBody>
      </p:sp>
      <p:sp>
        <p:nvSpPr>
          <p:cNvPr id="656" name="Google Shape;656;p69"/>
          <p:cNvSpPr txBox="1"/>
          <p:nvPr>
            <p:ph idx="12" type="sldNum"/>
          </p:nvPr>
        </p:nvSpPr>
        <p:spPr>
          <a:xfrm>
            <a:off x="6553200" y="4935625"/>
            <a:ext cx="2133600" cy="207900"/>
          </a:xfrm>
          <a:prstGeom prst="rect">
            <a:avLst/>
          </a:prstGeom>
        </p:spPr>
        <p:txBody>
          <a:bodyPr anchorCtr="0" anchor="t"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sv-SE" sz="600">
                <a:solidFill>
                  <a:schemeClr val="lt1"/>
                </a:solidFill>
              </a:rPr>
              <a:t>‹#›</a:t>
            </a:fld>
            <a:endParaRPr sz="600">
              <a:solidFill>
                <a:schemeClr val="lt1"/>
              </a:solidFill>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60" name="Shape 660"/>
        <p:cNvGrpSpPr/>
        <p:nvPr/>
      </p:nvGrpSpPr>
      <p:grpSpPr>
        <a:xfrm>
          <a:off x="0" y="0"/>
          <a:ext cx="0" cy="0"/>
          <a:chOff x="0" y="0"/>
          <a:chExt cx="0" cy="0"/>
        </a:xfrm>
      </p:grpSpPr>
      <p:sp>
        <p:nvSpPr>
          <p:cNvPr id="661" name="Google Shape;661;p70"/>
          <p:cNvSpPr txBox="1"/>
          <p:nvPr>
            <p:ph type="title"/>
          </p:nvPr>
        </p:nvSpPr>
        <p:spPr>
          <a:xfrm>
            <a:off x="468890" y="614003"/>
            <a:ext cx="8217900" cy="6684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sv-SE"/>
              <a:t>XP Rules - Managing</a:t>
            </a:r>
            <a:endParaRPr/>
          </a:p>
        </p:txBody>
      </p:sp>
      <p:sp>
        <p:nvSpPr>
          <p:cNvPr id="662" name="Google Shape;662;p70"/>
          <p:cNvSpPr txBox="1"/>
          <p:nvPr>
            <p:ph idx="1" type="body"/>
          </p:nvPr>
        </p:nvSpPr>
        <p:spPr>
          <a:xfrm>
            <a:off x="468900" y="1133175"/>
            <a:ext cx="8217900" cy="3629700"/>
          </a:xfrm>
          <a:prstGeom prst="rect">
            <a:avLst/>
          </a:prstGeom>
        </p:spPr>
        <p:txBody>
          <a:bodyPr anchorCtr="0" anchor="t" bIns="45700" lIns="91425" spcFirstLastPara="1" rIns="91425" wrap="square" tIns="45700">
            <a:noAutofit/>
          </a:bodyPr>
          <a:lstStyle/>
          <a:p>
            <a:pPr indent="-381000" lvl="0" marL="457200" rtl="0" algn="l">
              <a:spcBef>
                <a:spcPts val="1000"/>
              </a:spcBef>
              <a:spcAft>
                <a:spcPts val="0"/>
              </a:spcAft>
              <a:buSzPts val="2400"/>
              <a:buChar char="•"/>
            </a:pPr>
            <a:r>
              <a:rPr lang="sv-SE" sz="2400"/>
              <a:t>Give an open, dedicated workspace.</a:t>
            </a:r>
            <a:endParaRPr sz="2400"/>
          </a:p>
          <a:p>
            <a:pPr indent="-355600" lvl="1" marL="914400" rtl="0" algn="l">
              <a:spcBef>
                <a:spcPts val="500"/>
              </a:spcBef>
              <a:spcAft>
                <a:spcPts val="0"/>
              </a:spcAft>
              <a:buSzPts val="2000"/>
              <a:buChar char="•"/>
            </a:pPr>
            <a:r>
              <a:rPr lang="sv-SE" sz="2000"/>
              <a:t>Removes any barriers to communication.</a:t>
            </a:r>
            <a:endParaRPr sz="2000"/>
          </a:p>
          <a:p>
            <a:pPr indent="-355600" lvl="1" marL="914400" rtl="0" algn="l">
              <a:spcBef>
                <a:spcPts val="500"/>
              </a:spcBef>
              <a:spcAft>
                <a:spcPts val="0"/>
              </a:spcAft>
              <a:buSzPts val="2000"/>
              <a:buChar char="•"/>
            </a:pPr>
            <a:r>
              <a:rPr lang="sv-SE" sz="2000"/>
              <a:t>Encourages people to work together, and increases community ownership of all project code.</a:t>
            </a:r>
            <a:endParaRPr sz="2000"/>
          </a:p>
          <a:p>
            <a:pPr indent="-381000" lvl="0" marL="457200" rtl="0" algn="l">
              <a:spcBef>
                <a:spcPts val="1000"/>
              </a:spcBef>
              <a:spcAft>
                <a:spcPts val="0"/>
              </a:spcAft>
              <a:buSzPts val="2400"/>
              <a:buChar char="•"/>
            </a:pPr>
            <a:r>
              <a:rPr lang="sv-SE" sz="2400"/>
              <a:t>Set a sustainable pace.</a:t>
            </a:r>
            <a:endParaRPr sz="2400"/>
          </a:p>
          <a:p>
            <a:pPr indent="-355600" lvl="1" marL="914400" rtl="0" algn="l">
              <a:spcBef>
                <a:spcPts val="500"/>
              </a:spcBef>
              <a:spcAft>
                <a:spcPts val="0"/>
              </a:spcAft>
              <a:buSzPts val="2000"/>
              <a:buChar char="•"/>
            </a:pPr>
            <a:r>
              <a:rPr lang="sv-SE" sz="2000"/>
              <a:t>If an iteration will not be finished on-schedule, remove tasks and reduce the scope.</a:t>
            </a:r>
            <a:endParaRPr sz="2000"/>
          </a:p>
          <a:p>
            <a:pPr indent="-381000" lvl="0" marL="457200" rtl="0" algn="l">
              <a:spcBef>
                <a:spcPts val="1000"/>
              </a:spcBef>
              <a:spcAft>
                <a:spcPts val="0"/>
              </a:spcAft>
              <a:buSzPts val="2400"/>
              <a:buChar char="•"/>
            </a:pPr>
            <a:r>
              <a:rPr lang="sv-SE" sz="2400"/>
              <a:t>Vary developer tasks.</a:t>
            </a:r>
            <a:endParaRPr sz="2400"/>
          </a:p>
          <a:p>
            <a:pPr indent="-355600" lvl="1" marL="914400" rtl="0" algn="l">
              <a:spcBef>
                <a:spcPts val="500"/>
              </a:spcBef>
              <a:spcAft>
                <a:spcPts val="0"/>
              </a:spcAft>
              <a:buSzPts val="2000"/>
              <a:buChar char="•"/>
            </a:pPr>
            <a:r>
              <a:rPr lang="sv-SE" sz="2000"/>
              <a:t>W</a:t>
            </a:r>
            <a:r>
              <a:rPr lang="sv-SE" sz="2000"/>
              <a:t>ell-rounded developers a</a:t>
            </a:r>
            <a:r>
              <a:rPr lang="sv-SE" sz="2000"/>
              <a:t>void knowledge bottlenecks.</a:t>
            </a:r>
            <a:endParaRPr sz="2000"/>
          </a:p>
          <a:p>
            <a:pPr indent="-381000" lvl="0" marL="457200" rtl="0" algn="l">
              <a:spcBef>
                <a:spcPts val="1000"/>
              </a:spcBef>
              <a:spcAft>
                <a:spcPts val="0"/>
              </a:spcAft>
              <a:buSzPts val="2400"/>
              <a:buChar char="•"/>
            </a:pPr>
            <a:r>
              <a:rPr lang="sv-SE" sz="2400"/>
              <a:t>Fix your process when it breaks.</a:t>
            </a:r>
            <a:endParaRPr sz="2400"/>
          </a:p>
        </p:txBody>
      </p:sp>
      <p:sp>
        <p:nvSpPr>
          <p:cNvPr id="663" name="Google Shape;663;p70"/>
          <p:cNvSpPr txBox="1"/>
          <p:nvPr>
            <p:ph idx="12" type="sldNum"/>
          </p:nvPr>
        </p:nvSpPr>
        <p:spPr>
          <a:xfrm>
            <a:off x="6553200" y="4935625"/>
            <a:ext cx="2133600" cy="207900"/>
          </a:xfrm>
          <a:prstGeom prst="rect">
            <a:avLst/>
          </a:prstGeom>
        </p:spPr>
        <p:txBody>
          <a:bodyPr anchorCtr="0" anchor="t"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sv-SE" sz="600">
                <a:solidFill>
                  <a:schemeClr val="lt1"/>
                </a:solidFill>
              </a:rPr>
              <a:t>‹#›</a:t>
            </a:fld>
            <a:endParaRPr sz="600">
              <a:solidFill>
                <a:schemeClr val="lt1"/>
              </a:solidFill>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67" name="Shape 667"/>
        <p:cNvGrpSpPr/>
        <p:nvPr/>
      </p:nvGrpSpPr>
      <p:grpSpPr>
        <a:xfrm>
          <a:off x="0" y="0"/>
          <a:ext cx="0" cy="0"/>
          <a:chOff x="0" y="0"/>
          <a:chExt cx="0" cy="0"/>
        </a:xfrm>
      </p:grpSpPr>
      <p:sp>
        <p:nvSpPr>
          <p:cNvPr id="668" name="Google Shape;668;p71"/>
          <p:cNvSpPr txBox="1"/>
          <p:nvPr>
            <p:ph type="title"/>
          </p:nvPr>
        </p:nvSpPr>
        <p:spPr>
          <a:xfrm>
            <a:off x="468890" y="614003"/>
            <a:ext cx="8217900" cy="6684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sv-SE"/>
              <a:t>XP Rules - Designing</a:t>
            </a:r>
            <a:endParaRPr/>
          </a:p>
        </p:txBody>
      </p:sp>
      <p:sp>
        <p:nvSpPr>
          <p:cNvPr id="669" name="Google Shape;669;p71"/>
          <p:cNvSpPr txBox="1"/>
          <p:nvPr>
            <p:ph idx="1" type="body"/>
          </p:nvPr>
        </p:nvSpPr>
        <p:spPr>
          <a:xfrm>
            <a:off x="468900" y="1177075"/>
            <a:ext cx="8217900" cy="3585600"/>
          </a:xfrm>
          <a:prstGeom prst="rect">
            <a:avLst/>
          </a:prstGeom>
        </p:spPr>
        <p:txBody>
          <a:bodyPr anchorCtr="0" anchor="t" bIns="45700" lIns="91425" spcFirstLastPara="1" rIns="91425" wrap="square" tIns="45700">
            <a:noAutofit/>
          </a:bodyPr>
          <a:lstStyle/>
          <a:p>
            <a:pPr indent="-393700" lvl="0" marL="457200" rtl="0" algn="l">
              <a:spcBef>
                <a:spcPts val="1000"/>
              </a:spcBef>
              <a:spcAft>
                <a:spcPts val="0"/>
              </a:spcAft>
              <a:buSzPts val="2600"/>
              <a:buChar char="•"/>
            </a:pPr>
            <a:r>
              <a:rPr lang="sv-SE"/>
              <a:t>Simplicity is key.</a:t>
            </a:r>
            <a:endParaRPr/>
          </a:p>
          <a:p>
            <a:pPr indent="-368300" lvl="1" marL="914400" rtl="0" algn="l">
              <a:spcBef>
                <a:spcPts val="500"/>
              </a:spcBef>
              <a:spcAft>
                <a:spcPts val="0"/>
              </a:spcAft>
              <a:buSzPts val="2200"/>
              <a:buChar char="•"/>
            </a:pPr>
            <a:r>
              <a:rPr lang="sv-SE"/>
              <a:t>Testable, understandable, browsable, and explainable.</a:t>
            </a:r>
            <a:endParaRPr/>
          </a:p>
          <a:p>
            <a:pPr indent="-393700" lvl="0" marL="457200" rtl="0" algn="l">
              <a:spcBef>
                <a:spcPts val="1000"/>
              </a:spcBef>
              <a:spcAft>
                <a:spcPts val="0"/>
              </a:spcAft>
              <a:buSzPts val="2600"/>
              <a:buChar char="•"/>
            </a:pPr>
            <a:r>
              <a:rPr lang="sv-SE"/>
              <a:t>Create simple programs to prototype solutions.</a:t>
            </a:r>
            <a:endParaRPr/>
          </a:p>
          <a:p>
            <a:pPr indent="-393700" lvl="0" marL="457200" rtl="0" algn="l">
              <a:spcBef>
                <a:spcPts val="1000"/>
              </a:spcBef>
              <a:spcAft>
                <a:spcPts val="0"/>
              </a:spcAft>
              <a:buSzPts val="2600"/>
              <a:buChar char="•"/>
            </a:pPr>
            <a:r>
              <a:rPr lang="sv-SE"/>
              <a:t>Never add functionality early.</a:t>
            </a:r>
            <a:endParaRPr/>
          </a:p>
          <a:p>
            <a:pPr indent="-368300" lvl="1" marL="914400" rtl="0" algn="l">
              <a:spcBef>
                <a:spcPts val="500"/>
              </a:spcBef>
              <a:spcAft>
                <a:spcPts val="0"/>
              </a:spcAft>
              <a:buSzPts val="2200"/>
              <a:buChar char="•"/>
            </a:pPr>
            <a:r>
              <a:rPr lang="sv-SE"/>
              <a:t>This clutters up the system, and might end up being useless once requirements change.</a:t>
            </a:r>
            <a:endParaRPr/>
          </a:p>
          <a:p>
            <a:pPr indent="-393700" lvl="0" marL="457200" rtl="0" algn="l">
              <a:spcBef>
                <a:spcPts val="1000"/>
              </a:spcBef>
              <a:spcAft>
                <a:spcPts val="0"/>
              </a:spcAft>
              <a:buSzPts val="2600"/>
              <a:buChar char="•"/>
            </a:pPr>
            <a:r>
              <a:rPr lang="sv-SE"/>
              <a:t>Refactor mercilessly.</a:t>
            </a:r>
            <a:endParaRPr/>
          </a:p>
          <a:p>
            <a:pPr indent="-368300" lvl="1" marL="914400" rtl="0" algn="l">
              <a:spcBef>
                <a:spcPts val="500"/>
              </a:spcBef>
              <a:spcAft>
                <a:spcPts val="0"/>
              </a:spcAft>
              <a:buSzPts val="2200"/>
              <a:buChar char="•"/>
            </a:pPr>
            <a:r>
              <a:rPr lang="sv-SE"/>
              <a:t>Remove redundancy, eliminate unused functionality and improve obsolete designs.</a:t>
            </a:r>
            <a:endParaRPr/>
          </a:p>
        </p:txBody>
      </p:sp>
      <p:sp>
        <p:nvSpPr>
          <p:cNvPr id="670" name="Google Shape;670;p71"/>
          <p:cNvSpPr txBox="1"/>
          <p:nvPr>
            <p:ph idx="12" type="sldNum"/>
          </p:nvPr>
        </p:nvSpPr>
        <p:spPr>
          <a:xfrm>
            <a:off x="6553200" y="4935625"/>
            <a:ext cx="2133600" cy="207900"/>
          </a:xfrm>
          <a:prstGeom prst="rect">
            <a:avLst/>
          </a:prstGeom>
        </p:spPr>
        <p:txBody>
          <a:bodyPr anchorCtr="0" anchor="t"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sv-SE" sz="600">
                <a:solidFill>
                  <a:schemeClr val="lt1"/>
                </a:solidFill>
              </a:rPr>
              <a:t>‹#›</a:t>
            </a:fld>
            <a:endParaRPr sz="600">
              <a:solidFill>
                <a:schemeClr val="lt1"/>
              </a:solidFill>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74" name="Shape 674"/>
        <p:cNvGrpSpPr/>
        <p:nvPr/>
      </p:nvGrpSpPr>
      <p:grpSpPr>
        <a:xfrm>
          <a:off x="0" y="0"/>
          <a:ext cx="0" cy="0"/>
          <a:chOff x="0" y="0"/>
          <a:chExt cx="0" cy="0"/>
        </a:xfrm>
      </p:grpSpPr>
      <p:sp>
        <p:nvSpPr>
          <p:cNvPr id="675" name="Google Shape;675;p72"/>
          <p:cNvSpPr txBox="1"/>
          <p:nvPr>
            <p:ph type="title"/>
          </p:nvPr>
        </p:nvSpPr>
        <p:spPr>
          <a:xfrm>
            <a:off x="468890" y="614003"/>
            <a:ext cx="8217900" cy="6684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sv-SE"/>
              <a:t>XP Rules - Coding</a:t>
            </a:r>
            <a:endParaRPr/>
          </a:p>
        </p:txBody>
      </p:sp>
      <p:sp>
        <p:nvSpPr>
          <p:cNvPr id="676" name="Google Shape;676;p72"/>
          <p:cNvSpPr txBox="1"/>
          <p:nvPr>
            <p:ph idx="1" type="body"/>
          </p:nvPr>
        </p:nvSpPr>
        <p:spPr>
          <a:xfrm>
            <a:off x="468900" y="1133175"/>
            <a:ext cx="8217900" cy="3629400"/>
          </a:xfrm>
          <a:prstGeom prst="rect">
            <a:avLst/>
          </a:prstGeom>
        </p:spPr>
        <p:txBody>
          <a:bodyPr anchorCtr="0" anchor="t" bIns="45700" lIns="91425" spcFirstLastPara="1" rIns="91425" wrap="square" tIns="45700">
            <a:noAutofit/>
          </a:bodyPr>
          <a:lstStyle/>
          <a:p>
            <a:pPr indent="-393700" lvl="0" marL="457200" rtl="0" algn="l">
              <a:spcBef>
                <a:spcPts val="1000"/>
              </a:spcBef>
              <a:spcAft>
                <a:spcPts val="0"/>
              </a:spcAft>
              <a:buSzPts val="2600"/>
              <a:buChar char="•"/>
            </a:pPr>
            <a:r>
              <a:rPr lang="sv-SE"/>
              <a:t>The customer should always be available.</a:t>
            </a:r>
            <a:endParaRPr sz="2000"/>
          </a:p>
          <a:p>
            <a:pPr indent="-355600" lvl="1" marL="914400" rtl="0" algn="l">
              <a:spcBef>
                <a:spcPts val="500"/>
              </a:spcBef>
              <a:spcAft>
                <a:spcPts val="0"/>
              </a:spcAft>
              <a:buSzPts val="2000"/>
              <a:buChar char="•"/>
            </a:pPr>
            <a:r>
              <a:rPr lang="sv-SE" sz="2000"/>
              <a:t>Provides feedback, detailed requirements for programming tasks, help with test data.</a:t>
            </a:r>
            <a:endParaRPr sz="2000"/>
          </a:p>
          <a:p>
            <a:pPr indent="-393700" lvl="0" marL="457200" rtl="0" algn="l">
              <a:spcBef>
                <a:spcPts val="1000"/>
              </a:spcBef>
              <a:spcAft>
                <a:spcPts val="0"/>
              </a:spcAft>
              <a:buSzPts val="2600"/>
              <a:buChar char="•"/>
            </a:pPr>
            <a:r>
              <a:rPr lang="sv-SE"/>
              <a:t>Always write tests before coding.</a:t>
            </a:r>
            <a:endParaRPr/>
          </a:p>
          <a:p>
            <a:pPr indent="-355600" lvl="1" marL="914400" rtl="0" algn="l">
              <a:spcBef>
                <a:spcPts val="500"/>
              </a:spcBef>
              <a:spcAft>
                <a:spcPts val="0"/>
              </a:spcAft>
              <a:buSzPts val="2000"/>
              <a:buChar char="•"/>
            </a:pPr>
            <a:r>
              <a:rPr lang="sv-SE" sz="2000"/>
              <a:t>Solidifies requirements, think through design.</a:t>
            </a:r>
            <a:endParaRPr sz="2000"/>
          </a:p>
          <a:p>
            <a:pPr indent="-393700" lvl="0" marL="457200" rtl="0" algn="l">
              <a:spcBef>
                <a:spcPts val="1000"/>
              </a:spcBef>
              <a:spcAft>
                <a:spcPts val="0"/>
              </a:spcAft>
              <a:buSzPts val="2600"/>
              <a:buChar char="•"/>
            </a:pPr>
            <a:r>
              <a:rPr lang="sv-SE"/>
              <a:t>Program in pairs.</a:t>
            </a:r>
            <a:endParaRPr/>
          </a:p>
          <a:p>
            <a:pPr indent="-355600" lvl="1" marL="914400" rtl="0" algn="l">
              <a:spcBef>
                <a:spcPts val="500"/>
              </a:spcBef>
              <a:spcAft>
                <a:spcPts val="0"/>
              </a:spcAft>
              <a:buSzPts val="2000"/>
              <a:buChar char="•"/>
            </a:pPr>
            <a:r>
              <a:rPr lang="sv-SE" sz="2000"/>
              <a:t>More eyes on the code will result in better code.</a:t>
            </a:r>
            <a:endParaRPr sz="2000"/>
          </a:p>
          <a:p>
            <a:pPr indent="-393700" lvl="0" marL="457200" rtl="0" algn="l">
              <a:spcBef>
                <a:spcPts val="1000"/>
              </a:spcBef>
              <a:spcAft>
                <a:spcPts val="0"/>
              </a:spcAft>
              <a:buSzPts val="2600"/>
              <a:buChar char="•"/>
            </a:pPr>
            <a:r>
              <a:rPr lang="sv-SE"/>
              <a:t>Continuously integrate code into the project.</a:t>
            </a:r>
            <a:endParaRPr/>
          </a:p>
          <a:p>
            <a:pPr indent="-355600" lvl="1" marL="914400" rtl="0" algn="l">
              <a:spcBef>
                <a:spcPts val="500"/>
              </a:spcBef>
              <a:spcAft>
                <a:spcPts val="0"/>
              </a:spcAft>
              <a:buSzPts val="2000"/>
              <a:buChar char="•"/>
            </a:pPr>
            <a:r>
              <a:rPr lang="sv-SE" sz="2000"/>
              <a:t>Everybody should be working with the latest code.</a:t>
            </a:r>
            <a:endParaRPr sz="2000"/>
          </a:p>
        </p:txBody>
      </p:sp>
      <p:sp>
        <p:nvSpPr>
          <p:cNvPr id="677" name="Google Shape;677;p72"/>
          <p:cNvSpPr txBox="1"/>
          <p:nvPr>
            <p:ph idx="12" type="sldNum"/>
          </p:nvPr>
        </p:nvSpPr>
        <p:spPr>
          <a:xfrm>
            <a:off x="6553200" y="4935625"/>
            <a:ext cx="2133600" cy="207900"/>
          </a:xfrm>
          <a:prstGeom prst="rect">
            <a:avLst/>
          </a:prstGeom>
        </p:spPr>
        <p:txBody>
          <a:bodyPr anchorCtr="0" anchor="t"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sv-SE" sz="600">
                <a:solidFill>
                  <a:schemeClr val="lt1"/>
                </a:solidFill>
              </a:rPr>
              <a:t>‹#›</a:t>
            </a:fld>
            <a:endParaRPr sz="600">
              <a:solidFill>
                <a:schemeClr val="lt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1" name="Shape 111"/>
        <p:cNvGrpSpPr/>
        <p:nvPr/>
      </p:nvGrpSpPr>
      <p:grpSpPr>
        <a:xfrm>
          <a:off x="0" y="0"/>
          <a:ext cx="0" cy="0"/>
          <a:chOff x="0" y="0"/>
          <a:chExt cx="0" cy="0"/>
        </a:xfrm>
      </p:grpSpPr>
      <p:sp>
        <p:nvSpPr>
          <p:cNvPr id="112" name="Google Shape;112;p19"/>
          <p:cNvSpPr txBox="1"/>
          <p:nvPr>
            <p:ph type="title"/>
          </p:nvPr>
        </p:nvSpPr>
        <p:spPr>
          <a:xfrm>
            <a:off x="468890" y="614003"/>
            <a:ext cx="8217900" cy="6684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sv-SE"/>
              <a:t>Software Failure (In Reality)</a:t>
            </a:r>
            <a:endParaRPr/>
          </a:p>
        </p:txBody>
      </p:sp>
      <p:pic>
        <p:nvPicPr>
          <p:cNvPr descr="fr3.png" id="113" name="Google Shape;113;p19"/>
          <p:cNvPicPr preferRelativeResize="0"/>
          <p:nvPr/>
        </p:nvPicPr>
        <p:blipFill>
          <a:blip r:embed="rId3">
            <a:alphaModFix/>
          </a:blip>
          <a:stretch>
            <a:fillRect/>
          </a:stretch>
        </p:blipFill>
        <p:spPr>
          <a:xfrm>
            <a:off x="1875225" y="1332247"/>
            <a:ext cx="5393531" cy="3393281"/>
          </a:xfrm>
          <a:prstGeom prst="rect">
            <a:avLst/>
          </a:prstGeom>
          <a:noFill/>
          <a:ln>
            <a:noFill/>
          </a:ln>
        </p:spPr>
      </p:pic>
      <p:sp>
        <p:nvSpPr>
          <p:cNvPr id="114" name="Google Shape;114;p19"/>
          <p:cNvSpPr txBox="1"/>
          <p:nvPr>
            <p:ph idx="12" type="sldNum"/>
          </p:nvPr>
        </p:nvSpPr>
        <p:spPr>
          <a:xfrm>
            <a:off x="6553200" y="4935625"/>
            <a:ext cx="2133600" cy="207900"/>
          </a:xfrm>
          <a:prstGeom prst="rect">
            <a:avLst/>
          </a:prstGeom>
        </p:spPr>
        <p:txBody>
          <a:bodyPr anchorCtr="0" anchor="t"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sv-SE" sz="600">
                <a:solidFill>
                  <a:schemeClr val="lt1"/>
                </a:solidFill>
              </a:rPr>
              <a:t>‹#›</a:t>
            </a:fld>
            <a:endParaRPr sz="600">
              <a:solidFill>
                <a:schemeClr val="lt1"/>
              </a:solidFill>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81" name="Shape 681"/>
        <p:cNvGrpSpPr/>
        <p:nvPr/>
      </p:nvGrpSpPr>
      <p:grpSpPr>
        <a:xfrm>
          <a:off x="0" y="0"/>
          <a:ext cx="0" cy="0"/>
          <a:chOff x="0" y="0"/>
          <a:chExt cx="0" cy="0"/>
        </a:xfrm>
      </p:grpSpPr>
      <p:sp>
        <p:nvSpPr>
          <p:cNvPr id="682" name="Google Shape;682;p73"/>
          <p:cNvSpPr txBox="1"/>
          <p:nvPr>
            <p:ph type="title"/>
          </p:nvPr>
        </p:nvSpPr>
        <p:spPr>
          <a:xfrm>
            <a:off x="468890" y="614003"/>
            <a:ext cx="8217900" cy="6684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sv-SE"/>
              <a:t>XP Rules - Testing</a:t>
            </a:r>
            <a:endParaRPr/>
          </a:p>
        </p:txBody>
      </p:sp>
      <p:sp>
        <p:nvSpPr>
          <p:cNvPr id="683" name="Google Shape;683;p73"/>
          <p:cNvSpPr txBox="1"/>
          <p:nvPr>
            <p:ph idx="1" type="body"/>
          </p:nvPr>
        </p:nvSpPr>
        <p:spPr>
          <a:xfrm>
            <a:off x="468900" y="1206750"/>
            <a:ext cx="8217900" cy="3555900"/>
          </a:xfrm>
          <a:prstGeom prst="rect">
            <a:avLst/>
          </a:prstGeom>
        </p:spPr>
        <p:txBody>
          <a:bodyPr anchorCtr="0" anchor="t" bIns="45700" lIns="91425" spcFirstLastPara="1" rIns="91425" wrap="square" tIns="45700">
            <a:noAutofit/>
          </a:bodyPr>
          <a:lstStyle/>
          <a:p>
            <a:pPr indent="-393700" lvl="0" marL="457200" rtl="0" algn="l">
              <a:spcBef>
                <a:spcPts val="1000"/>
              </a:spcBef>
              <a:spcAft>
                <a:spcPts val="0"/>
              </a:spcAft>
              <a:buSzPts val="2600"/>
              <a:buChar char="•"/>
            </a:pPr>
            <a:r>
              <a:rPr lang="sv-SE"/>
              <a:t>All code must have unit tests.</a:t>
            </a:r>
            <a:endParaRPr/>
          </a:p>
          <a:p>
            <a:pPr indent="-355600" lvl="1" marL="914400" rtl="0" algn="l">
              <a:spcBef>
                <a:spcPts val="500"/>
              </a:spcBef>
              <a:spcAft>
                <a:spcPts val="0"/>
              </a:spcAft>
              <a:buSzPts val="2000"/>
              <a:buChar char="•"/>
            </a:pPr>
            <a:r>
              <a:rPr lang="sv-SE" sz="2000"/>
              <a:t>Untested code is not acceptable for release.</a:t>
            </a:r>
            <a:endParaRPr sz="2000"/>
          </a:p>
          <a:p>
            <a:pPr indent="-355600" lvl="1" marL="914400" rtl="0" algn="l">
              <a:spcBef>
                <a:spcPts val="500"/>
              </a:spcBef>
              <a:spcAft>
                <a:spcPts val="0"/>
              </a:spcAft>
              <a:buSzPts val="2000"/>
              <a:buChar char="•"/>
            </a:pPr>
            <a:r>
              <a:rPr lang="sv-SE" sz="2000"/>
              <a:t>Tests stored in repository along with code.</a:t>
            </a:r>
            <a:endParaRPr sz="2000"/>
          </a:p>
          <a:p>
            <a:pPr indent="-355600" lvl="1" marL="914400" rtl="0" algn="l">
              <a:spcBef>
                <a:spcPts val="500"/>
              </a:spcBef>
              <a:spcAft>
                <a:spcPts val="0"/>
              </a:spcAft>
              <a:buSzPts val="2000"/>
              <a:buChar char="•"/>
            </a:pPr>
            <a:r>
              <a:rPr lang="sv-SE" sz="2000"/>
              <a:t>Tests enable refactoring and integration.</a:t>
            </a:r>
            <a:endParaRPr sz="2000"/>
          </a:p>
          <a:p>
            <a:pPr indent="-393700" lvl="0" marL="457200" rtl="0" algn="l">
              <a:spcBef>
                <a:spcPts val="1000"/>
              </a:spcBef>
              <a:spcAft>
                <a:spcPts val="0"/>
              </a:spcAft>
              <a:buSzPts val="2600"/>
              <a:buChar char="•"/>
            </a:pPr>
            <a:r>
              <a:rPr lang="sv-SE"/>
              <a:t>All code must pass unit testing before released.</a:t>
            </a:r>
            <a:endParaRPr/>
          </a:p>
          <a:p>
            <a:pPr indent="-393700" lvl="0" marL="457200" rtl="0" algn="l">
              <a:spcBef>
                <a:spcPts val="1000"/>
              </a:spcBef>
              <a:spcAft>
                <a:spcPts val="0"/>
              </a:spcAft>
              <a:buSzPts val="2600"/>
              <a:buChar char="•"/>
            </a:pPr>
            <a:r>
              <a:rPr lang="sv-SE"/>
              <a:t>When a bug is found, create tests to prevent it from coming back.</a:t>
            </a:r>
            <a:endParaRPr/>
          </a:p>
          <a:p>
            <a:pPr indent="-393700" lvl="0" marL="457200" rtl="0" algn="l">
              <a:spcBef>
                <a:spcPts val="1000"/>
              </a:spcBef>
              <a:spcAft>
                <a:spcPts val="0"/>
              </a:spcAft>
              <a:buSzPts val="2600"/>
              <a:buChar char="•"/>
            </a:pPr>
            <a:r>
              <a:rPr lang="sv-SE"/>
              <a:t>Create acceptance tests from user stories.</a:t>
            </a:r>
            <a:endParaRPr/>
          </a:p>
          <a:p>
            <a:pPr indent="-355600" lvl="1" marL="914400" rtl="0" algn="l">
              <a:spcBef>
                <a:spcPts val="500"/>
              </a:spcBef>
              <a:spcAft>
                <a:spcPts val="0"/>
              </a:spcAft>
              <a:buSzPts val="2000"/>
              <a:buChar char="•"/>
            </a:pPr>
            <a:r>
              <a:rPr lang="sv-SE" sz="2000"/>
              <a:t>Run them often and publish the score.</a:t>
            </a:r>
            <a:endParaRPr sz="2000"/>
          </a:p>
        </p:txBody>
      </p:sp>
      <p:sp>
        <p:nvSpPr>
          <p:cNvPr id="684" name="Google Shape;684;p73"/>
          <p:cNvSpPr txBox="1"/>
          <p:nvPr>
            <p:ph idx="12" type="sldNum"/>
          </p:nvPr>
        </p:nvSpPr>
        <p:spPr>
          <a:xfrm>
            <a:off x="6553200" y="4935625"/>
            <a:ext cx="2133600" cy="207900"/>
          </a:xfrm>
          <a:prstGeom prst="rect">
            <a:avLst/>
          </a:prstGeom>
        </p:spPr>
        <p:txBody>
          <a:bodyPr anchorCtr="0" anchor="t"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sv-SE" sz="600">
                <a:solidFill>
                  <a:schemeClr val="lt1"/>
                </a:solidFill>
              </a:rPr>
              <a:t>‹#›</a:t>
            </a:fld>
            <a:endParaRPr sz="600">
              <a:solidFill>
                <a:schemeClr val="lt1"/>
              </a:solidFill>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88" name="Shape 688"/>
        <p:cNvGrpSpPr/>
        <p:nvPr/>
      </p:nvGrpSpPr>
      <p:grpSpPr>
        <a:xfrm>
          <a:off x="0" y="0"/>
          <a:ext cx="0" cy="0"/>
          <a:chOff x="0" y="0"/>
          <a:chExt cx="0" cy="0"/>
        </a:xfrm>
      </p:grpSpPr>
      <p:sp>
        <p:nvSpPr>
          <p:cNvPr id="689" name="Google Shape;689;p74"/>
          <p:cNvSpPr txBox="1"/>
          <p:nvPr>
            <p:ph type="title"/>
          </p:nvPr>
        </p:nvSpPr>
        <p:spPr>
          <a:xfrm>
            <a:off x="468890" y="614003"/>
            <a:ext cx="8217900" cy="6684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sv-SE"/>
              <a:t>Why is it Extreme?</a:t>
            </a:r>
            <a:endParaRPr/>
          </a:p>
        </p:txBody>
      </p:sp>
      <p:sp>
        <p:nvSpPr>
          <p:cNvPr id="690" name="Google Shape;690;p74"/>
          <p:cNvSpPr txBox="1"/>
          <p:nvPr>
            <p:ph idx="1" type="body"/>
          </p:nvPr>
        </p:nvSpPr>
        <p:spPr>
          <a:xfrm>
            <a:off x="468900" y="1216625"/>
            <a:ext cx="8217900" cy="35460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lang="sv-SE"/>
              <a:t>Because we take good practices to extreme levels (turn the knob to 11):</a:t>
            </a:r>
            <a:endParaRPr/>
          </a:p>
          <a:p>
            <a:pPr indent="-355600" lvl="0" marL="457200" rtl="0" algn="l">
              <a:spcBef>
                <a:spcPts val="1000"/>
              </a:spcBef>
              <a:spcAft>
                <a:spcPts val="0"/>
              </a:spcAft>
              <a:buSzPts val="2000"/>
              <a:buChar char="•"/>
            </a:pPr>
            <a:r>
              <a:rPr lang="sv-SE" sz="2000"/>
              <a:t>If code reviews are good, review code all </a:t>
            </a:r>
            <a:br>
              <a:rPr lang="sv-SE" sz="2000"/>
            </a:br>
            <a:r>
              <a:rPr lang="sv-SE" sz="2000"/>
              <a:t>the time (pair programming).</a:t>
            </a:r>
            <a:endParaRPr sz="2000"/>
          </a:p>
          <a:p>
            <a:pPr indent="-355600" lvl="0" marL="457200" rtl="0" algn="l">
              <a:spcBef>
                <a:spcPts val="1000"/>
              </a:spcBef>
              <a:spcAft>
                <a:spcPts val="0"/>
              </a:spcAft>
              <a:buSzPts val="2000"/>
              <a:buChar char="•"/>
            </a:pPr>
            <a:r>
              <a:rPr lang="sv-SE" sz="2000"/>
              <a:t>If testing is good, test all the time (unit </a:t>
            </a:r>
            <a:br>
              <a:rPr lang="sv-SE" sz="2000"/>
            </a:br>
            <a:r>
              <a:rPr lang="sv-SE" sz="2000"/>
              <a:t>testing).</a:t>
            </a:r>
            <a:endParaRPr sz="2000"/>
          </a:p>
          <a:p>
            <a:pPr indent="-355600" lvl="0" marL="457200" rtl="0" algn="l">
              <a:spcBef>
                <a:spcPts val="1000"/>
              </a:spcBef>
              <a:spcAft>
                <a:spcPts val="0"/>
              </a:spcAft>
              <a:buSzPts val="2000"/>
              <a:buChar char="•"/>
            </a:pPr>
            <a:r>
              <a:rPr lang="sv-SE" sz="2000"/>
              <a:t>If design is good, make it part of daily </a:t>
            </a:r>
            <a:br>
              <a:rPr lang="sv-SE" sz="2000"/>
            </a:br>
            <a:r>
              <a:rPr lang="sv-SE" sz="2000"/>
              <a:t>business (refactoring).</a:t>
            </a:r>
            <a:endParaRPr sz="2000"/>
          </a:p>
          <a:p>
            <a:pPr indent="-355600" lvl="0" marL="457200" rtl="0" algn="l">
              <a:spcBef>
                <a:spcPts val="1000"/>
              </a:spcBef>
              <a:spcAft>
                <a:spcPts val="0"/>
              </a:spcAft>
              <a:buSzPts val="2000"/>
              <a:buChar char="•"/>
            </a:pPr>
            <a:r>
              <a:rPr lang="sv-SE" sz="2000"/>
              <a:t>If simplicity is good, always leave the system with the simplest design that supports functionality</a:t>
            </a:r>
            <a:endParaRPr sz="2000"/>
          </a:p>
        </p:txBody>
      </p:sp>
      <p:pic>
        <p:nvPicPr>
          <p:cNvPr descr="370d9747_volume-knob-11-guitar-amp.jpeg" id="691" name="Google Shape;691;p74"/>
          <p:cNvPicPr preferRelativeResize="0"/>
          <p:nvPr/>
        </p:nvPicPr>
        <p:blipFill>
          <a:blip r:embed="rId3">
            <a:alphaModFix/>
          </a:blip>
          <a:stretch>
            <a:fillRect/>
          </a:stretch>
        </p:blipFill>
        <p:spPr>
          <a:xfrm>
            <a:off x="6177725" y="1918050"/>
            <a:ext cx="2143125" cy="2143125"/>
          </a:xfrm>
          <a:prstGeom prst="rect">
            <a:avLst/>
          </a:prstGeom>
          <a:noFill/>
          <a:ln>
            <a:noFill/>
          </a:ln>
        </p:spPr>
      </p:pic>
      <p:sp>
        <p:nvSpPr>
          <p:cNvPr id="692" name="Google Shape;692;p74"/>
          <p:cNvSpPr txBox="1"/>
          <p:nvPr>
            <p:ph idx="12" type="sldNum"/>
          </p:nvPr>
        </p:nvSpPr>
        <p:spPr>
          <a:xfrm>
            <a:off x="6553200" y="4935625"/>
            <a:ext cx="2133600" cy="207900"/>
          </a:xfrm>
          <a:prstGeom prst="rect">
            <a:avLst/>
          </a:prstGeom>
        </p:spPr>
        <p:txBody>
          <a:bodyPr anchorCtr="0" anchor="t"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sv-SE" sz="600">
                <a:solidFill>
                  <a:schemeClr val="lt1"/>
                </a:solidFill>
              </a:rPr>
              <a:t>‹#›</a:t>
            </a:fld>
            <a:endParaRPr sz="600">
              <a:solidFill>
                <a:schemeClr val="lt1"/>
              </a:solidFill>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96" name="Shape 696"/>
        <p:cNvGrpSpPr/>
        <p:nvPr/>
      </p:nvGrpSpPr>
      <p:grpSpPr>
        <a:xfrm>
          <a:off x="0" y="0"/>
          <a:ext cx="0" cy="0"/>
          <a:chOff x="0" y="0"/>
          <a:chExt cx="0" cy="0"/>
        </a:xfrm>
      </p:grpSpPr>
      <p:sp>
        <p:nvSpPr>
          <p:cNvPr id="697" name="Google Shape;697;p75"/>
          <p:cNvSpPr txBox="1"/>
          <p:nvPr>
            <p:ph type="title"/>
          </p:nvPr>
        </p:nvSpPr>
        <p:spPr>
          <a:xfrm>
            <a:off x="409540" y="1573478"/>
            <a:ext cx="8217900" cy="6684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sv-SE" sz="4800"/>
              <a:t>Cost Estimation Using Planning Poker</a:t>
            </a:r>
            <a:endParaRPr sz="4800"/>
          </a:p>
        </p:txBody>
      </p:sp>
      <p:sp>
        <p:nvSpPr>
          <p:cNvPr id="698" name="Google Shape;698;p75"/>
          <p:cNvSpPr txBox="1"/>
          <p:nvPr>
            <p:ph idx="12" type="sldNum"/>
          </p:nvPr>
        </p:nvSpPr>
        <p:spPr>
          <a:xfrm>
            <a:off x="6553200" y="4935625"/>
            <a:ext cx="2133600" cy="207900"/>
          </a:xfrm>
          <a:prstGeom prst="rect">
            <a:avLst/>
          </a:prstGeom>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sv-SE" sz="600"/>
              <a:t>‹#›</a:t>
            </a:fld>
            <a:endParaRPr sz="600"/>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03" name="Shape 703"/>
        <p:cNvGrpSpPr/>
        <p:nvPr/>
      </p:nvGrpSpPr>
      <p:grpSpPr>
        <a:xfrm>
          <a:off x="0" y="0"/>
          <a:ext cx="0" cy="0"/>
          <a:chOff x="0" y="0"/>
          <a:chExt cx="0" cy="0"/>
        </a:xfrm>
      </p:grpSpPr>
      <p:sp>
        <p:nvSpPr>
          <p:cNvPr id="704" name="Google Shape;704;p76"/>
          <p:cNvSpPr txBox="1"/>
          <p:nvPr>
            <p:ph idx="12" type="sldNum"/>
          </p:nvPr>
        </p:nvSpPr>
        <p:spPr>
          <a:xfrm>
            <a:off x="6553200" y="4935625"/>
            <a:ext cx="2133600" cy="207900"/>
          </a:xfrm>
          <a:prstGeom prst="rect">
            <a:avLst/>
          </a:prstGeom>
        </p:spPr>
        <p:txBody>
          <a:bodyPr anchorCtr="0" anchor="t"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sv-SE"/>
              <a:t>‹#›</a:t>
            </a:fld>
            <a:endParaRPr/>
          </a:p>
        </p:txBody>
      </p:sp>
      <p:sp>
        <p:nvSpPr>
          <p:cNvPr id="705" name="Google Shape;705;p76"/>
          <p:cNvSpPr txBox="1"/>
          <p:nvPr>
            <p:ph type="title"/>
          </p:nvPr>
        </p:nvSpPr>
        <p:spPr>
          <a:xfrm>
            <a:off x="468890" y="614003"/>
            <a:ext cx="8217900" cy="6684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sv-SE"/>
              <a:t>Project Planning</a:t>
            </a:r>
            <a:endParaRPr/>
          </a:p>
        </p:txBody>
      </p:sp>
      <p:sp>
        <p:nvSpPr>
          <p:cNvPr id="706" name="Google Shape;706;p76"/>
          <p:cNvSpPr txBox="1"/>
          <p:nvPr>
            <p:ph idx="1" type="body"/>
          </p:nvPr>
        </p:nvSpPr>
        <p:spPr>
          <a:xfrm>
            <a:off x="468890" y="1282390"/>
            <a:ext cx="8217900" cy="3480300"/>
          </a:xfrm>
          <a:prstGeom prst="rect">
            <a:avLst/>
          </a:prstGeom>
        </p:spPr>
        <p:txBody>
          <a:bodyPr anchorCtr="0" anchor="t" bIns="45700" lIns="91425" spcFirstLastPara="1" rIns="91425" wrap="square" tIns="45700">
            <a:noAutofit/>
          </a:bodyPr>
          <a:lstStyle/>
          <a:p>
            <a:pPr indent="-393700" lvl="0" marL="457200" rtl="0" algn="l">
              <a:spcBef>
                <a:spcPts val="1000"/>
              </a:spcBef>
              <a:spcAft>
                <a:spcPts val="0"/>
              </a:spcAft>
              <a:buSzPts val="2600"/>
              <a:buChar char="•"/>
            </a:pPr>
            <a:r>
              <a:rPr lang="sv-SE"/>
              <a:t>We need to know:</a:t>
            </a:r>
            <a:endParaRPr/>
          </a:p>
          <a:p>
            <a:pPr indent="-368300" lvl="1" marL="914400" rtl="0" algn="l">
              <a:spcBef>
                <a:spcPts val="0"/>
              </a:spcBef>
              <a:spcAft>
                <a:spcPts val="0"/>
              </a:spcAft>
              <a:buSzPts val="2200"/>
              <a:buChar char="•"/>
            </a:pPr>
            <a:r>
              <a:rPr lang="sv-SE"/>
              <a:t>How long is the project going to take?</a:t>
            </a:r>
            <a:endParaRPr/>
          </a:p>
          <a:p>
            <a:pPr indent="-368300" lvl="1" marL="914400" rtl="0" algn="l">
              <a:spcBef>
                <a:spcPts val="0"/>
              </a:spcBef>
              <a:spcAft>
                <a:spcPts val="0"/>
              </a:spcAft>
              <a:buSzPts val="2200"/>
              <a:buChar char="•"/>
            </a:pPr>
            <a:r>
              <a:rPr lang="sv-SE"/>
              <a:t>How much is it going to cost? (how much effort?)</a:t>
            </a:r>
            <a:endParaRPr/>
          </a:p>
          <a:p>
            <a:pPr indent="-393700" lvl="0" marL="457200" rtl="0" algn="l">
              <a:spcBef>
                <a:spcPts val="0"/>
              </a:spcBef>
              <a:spcAft>
                <a:spcPts val="0"/>
              </a:spcAft>
              <a:buSzPts val="2600"/>
              <a:buChar char="•"/>
            </a:pPr>
            <a:r>
              <a:rPr lang="sv-SE"/>
              <a:t>There is no magic formula! </a:t>
            </a:r>
            <a:endParaRPr/>
          </a:p>
          <a:p>
            <a:pPr indent="-368300" lvl="1" marL="914400" rtl="0" algn="l">
              <a:spcBef>
                <a:spcPts val="0"/>
              </a:spcBef>
              <a:spcAft>
                <a:spcPts val="0"/>
              </a:spcAft>
              <a:buSzPts val="2200"/>
              <a:buChar char="•"/>
            </a:pPr>
            <a:r>
              <a:rPr lang="sv-SE"/>
              <a:t>… But we can make educated guesses in order to manage risk.</a:t>
            </a:r>
            <a:endParaRPr/>
          </a:p>
          <a:p>
            <a:pPr indent="-368300" lvl="1" marL="914400" rtl="0" algn="l">
              <a:spcBef>
                <a:spcPts val="0"/>
              </a:spcBef>
              <a:spcAft>
                <a:spcPts val="0"/>
              </a:spcAft>
              <a:buSzPts val="2200"/>
              <a:buChar char="•"/>
            </a:pPr>
            <a:r>
              <a:rPr lang="sv-SE"/>
              <a:t>Estimation gives us the ability to schedule and allocate resources and workload. </a:t>
            </a:r>
            <a:endParaRP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11" name="Shape 711"/>
        <p:cNvGrpSpPr/>
        <p:nvPr/>
      </p:nvGrpSpPr>
      <p:grpSpPr>
        <a:xfrm>
          <a:off x="0" y="0"/>
          <a:ext cx="0" cy="0"/>
          <a:chOff x="0" y="0"/>
          <a:chExt cx="0" cy="0"/>
        </a:xfrm>
      </p:grpSpPr>
      <p:sp>
        <p:nvSpPr>
          <p:cNvPr id="712" name="Google Shape;712;p77"/>
          <p:cNvSpPr txBox="1"/>
          <p:nvPr>
            <p:ph idx="12" type="sldNum"/>
          </p:nvPr>
        </p:nvSpPr>
        <p:spPr>
          <a:xfrm>
            <a:off x="6553200" y="4935625"/>
            <a:ext cx="2133600" cy="207900"/>
          </a:xfrm>
          <a:prstGeom prst="rect">
            <a:avLst/>
          </a:prstGeom>
        </p:spPr>
        <p:txBody>
          <a:bodyPr anchorCtr="0" anchor="t"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sv-SE"/>
              <a:t>‹#›</a:t>
            </a:fld>
            <a:endParaRPr/>
          </a:p>
        </p:txBody>
      </p:sp>
      <p:sp>
        <p:nvSpPr>
          <p:cNvPr id="713" name="Google Shape;713;p77"/>
          <p:cNvSpPr txBox="1"/>
          <p:nvPr>
            <p:ph type="title"/>
          </p:nvPr>
        </p:nvSpPr>
        <p:spPr>
          <a:xfrm>
            <a:off x="468890" y="614003"/>
            <a:ext cx="8217900" cy="6684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sv-SE"/>
              <a:t>The Product Backlog</a:t>
            </a:r>
            <a:endParaRPr/>
          </a:p>
        </p:txBody>
      </p:sp>
      <p:sp>
        <p:nvSpPr>
          <p:cNvPr id="714" name="Google Shape;714;p77"/>
          <p:cNvSpPr txBox="1"/>
          <p:nvPr>
            <p:ph idx="1" type="body"/>
          </p:nvPr>
        </p:nvSpPr>
        <p:spPr>
          <a:xfrm>
            <a:off x="468890" y="1282390"/>
            <a:ext cx="8217900" cy="3480300"/>
          </a:xfrm>
          <a:prstGeom prst="rect">
            <a:avLst/>
          </a:prstGeom>
        </p:spPr>
        <p:txBody>
          <a:bodyPr anchorCtr="0" anchor="t" bIns="45700" lIns="91425" spcFirstLastPara="1" rIns="91425" wrap="square" tIns="45700">
            <a:noAutofit/>
          </a:bodyPr>
          <a:lstStyle/>
          <a:p>
            <a:pPr indent="-393700" lvl="0" marL="457200" rtl="0" algn="l">
              <a:spcBef>
                <a:spcPts val="1000"/>
              </a:spcBef>
              <a:spcAft>
                <a:spcPts val="0"/>
              </a:spcAft>
              <a:buSzPts val="2600"/>
              <a:buChar char="•"/>
            </a:pPr>
            <a:r>
              <a:rPr lang="sv-SE"/>
              <a:t>To-do list of project features.</a:t>
            </a:r>
            <a:endParaRPr/>
          </a:p>
          <a:p>
            <a:pPr indent="-368300" lvl="1" marL="914400" rtl="0" algn="l">
              <a:spcBef>
                <a:spcPts val="0"/>
              </a:spcBef>
              <a:spcAft>
                <a:spcPts val="0"/>
              </a:spcAft>
              <a:buSzPts val="2200"/>
              <a:buChar char="•"/>
            </a:pPr>
            <a:r>
              <a:rPr lang="sv-SE"/>
              <a:t>Each sprint completes 1+ features.</a:t>
            </a:r>
            <a:endParaRPr/>
          </a:p>
          <a:p>
            <a:pPr indent="-368300" lvl="1" marL="914400" rtl="0" algn="l">
              <a:spcBef>
                <a:spcPts val="0"/>
              </a:spcBef>
              <a:spcAft>
                <a:spcPts val="0"/>
              </a:spcAft>
              <a:buSzPts val="2200"/>
              <a:buChar char="•"/>
            </a:pPr>
            <a:r>
              <a:rPr lang="sv-SE"/>
              <a:t>Can be prioritized.</a:t>
            </a:r>
            <a:endParaRPr/>
          </a:p>
          <a:p>
            <a:pPr indent="-368300" lvl="1" marL="914400" rtl="0" algn="l">
              <a:spcBef>
                <a:spcPts val="0"/>
              </a:spcBef>
              <a:spcAft>
                <a:spcPts val="0"/>
              </a:spcAft>
              <a:buSzPts val="2200"/>
              <a:buChar char="•"/>
            </a:pPr>
            <a:r>
              <a:rPr lang="sv-SE"/>
              <a:t>Can estimate how long it will take to complete them.</a:t>
            </a:r>
            <a:endParaRPr/>
          </a:p>
          <a:p>
            <a:pPr indent="-393700" lvl="0" marL="457200" rtl="0" algn="l">
              <a:spcBef>
                <a:spcPts val="0"/>
              </a:spcBef>
              <a:spcAft>
                <a:spcPts val="0"/>
              </a:spcAft>
              <a:buSzPts val="2600"/>
              <a:buChar char="•"/>
            </a:pPr>
            <a:r>
              <a:rPr lang="sv-SE"/>
              <a:t>Each feature has:</a:t>
            </a:r>
            <a:endParaRPr/>
          </a:p>
          <a:p>
            <a:pPr indent="-368300" lvl="1" marL="914400" rtl="0" algn="l">
              <a:spcBef>
                <a:spcPts val="0"/>
              </a:spcBef>
              <a:spcAft>
                <a:spcPts val="0"/>
              </a:spcAft>
              <a:buSzPts val="2200"/>
              <a:buChar char="•"/>
            </a:pPr>
            <a:r>
              <a:rPr b="1" lang="sv-SE"/>
              <a:t>User Story:</a:t>
            </a:r>
            <a:r>
              <a:rPr lang="sv-SE"/>
              <a:t> Explains how user interacts with the feature.</a:t>
            </a:r>
            <a:endParaRPr/>
          </a:p>
          <a:p>
            <a:pPr indent="-368300" lvl="1" marL="914400" rtl="0" algn="l">
              <a:spcBef>
                <a:spcPts val="0"/>
              </a:spcBef>
              <a:spcAft>
                <a:spcPts val="0"/>
              </a:spcAft>
              <a:buSzPts val="2200"/>
              <a:buChar char="•"/>
            </a:pPr>
            <a:r>
              <a:rPr b="1" lang="sv-SE"/>
              <a:t>Tasks:</a:t>
            </a:r>
            <a:r>
              <a:rPr lang="sv-SE"/>
              <a:t> The steps to be completed to deliver the feature.</a:t>
            </a:r>
            <a:endParaRPr/>
          </a:p>
          <a:p>
            <a:pPr indent="-368300" lvl="1" marL="914400" rtl="0" algn="l">
              <a:spcBef>
                <a:spcPts val="0"/>
              </a:spcBef>
              <a:spcAft>
                <a:spcPts val="0"/>
              </a:spcAft>
              <a:buSzPts val="2200"/>
              <a:buChar char="•"/>
            </a:pPr>
            <a:r>
              <a:rPr b="1" lang="sv-SE"/>
              <a:t>Acceptance Criteria:</a:t>
            </a:r>
            <a:r>
              <a:rPr lang="sv-SE"/>
              <a:t> How do we know whether the feature works?</a:t>
            </a:r>
            <a:endParaRPr/>
          </a:p>
          <a:p>
            <a:pPr indent="-368300" lvl="1" marL="914400" rtl="0" algn="l">
              <a:spcBef>
                <a:spcPts val="0"/>
              </a:spcBef>
              <a:spcAft>
                <a:spcPts val="0"/>
              </a:spcAft>
              <a:buSzPts val="2200"/>
              <a:buChar char="•"/>
            </a:pPr>
            <a:r>
              <a:rPr b="1" lang="sv-SE"/>
              <a:t>Story Points:</a:t>
            </a:r>
            <a:r>
              <a:rPr lang="sv-SE"/>
              <a:t> Estimate of effort needed to complete.</a:t>
            </a:r>
            <a:endParaRPr/>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19" name="Shape 719"/>
        <p:cNvGrpSpPr/>
        <p:nvPr/>
      </p:nvGrpSpPr>
      <p:grpSpPr>
        <a:xfrm>
          <a:off x="0" y="0"/>
          <a:ext cx="0" cy="0"/>
          <a:chOff x="0" y="0"/>
          <a:chExt cx="0" cy="0"/>
        </a:xfrm>
      </p:grpSpPr>
      <p:sp>
        <p:nvSpPr>
          <p:cNvPr id="720" name="Google Shape;720;p78"/>
          <p:cNvSpPr txBox="1"/>
          <p:nvPr>
            <p:ph idx="12" type="sldNum"/>
          </p:nvPr>
        </p:nvSpPr>
        <p:spPr>
          <a:xfrm>
            <a:off x="6553200" y="4935625"/>
            <a:ext cx="2133600" cy="207900"/>
          </a:xfrm>
          <a:prstGeom prst="rect">
            <a:avLst/>
          </a:prstGeom>
        </p:spPr>
        <p:txBody>
          <a:bodyPr anchorCtr="0" anchor="t"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sv-SE"/>
              <a:t>‹#›</a:t>
            </a:fld>
            <a:endParaRPr/>
          </a:p>
        </p:txBody>
      </p:sp>
      <p:sp>
        <p:nvSpPr>
          <p:cNvPr id="721" name="Google Shape;721;p78"/>
          <p:cNvSpPr txBox="1"/>
          <p:nvPr>
            <p:ph type="title"/>
          </p:nvPr>
        </p:nvSpPr>
        <p:spPr>
          <a:xfrm>
            <a:off x="468890" y="614003"/>
            <a:ext cx="8217900" cy="6684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sv-SE"/>
              <a:t>Story Points</a:t>
            </a:r>
            <a:endParaRPr/>
          </a:p>
        </p:txBody>
      </p:sp>
      <p:sp>
        <p:nvSpPr>
          <p:cNvPr id="722" name="Google Shape;722;p78"/>
          <p:cNvSpPr txBox="1"/>
          <p:nvPr>
            <p:ph idx="1" type="body"/>
          </p:nvPr>
        </p:nvSpPr>
        <p:spPr>
          <a:xfrm>
            <a:off x="468890" y="1282390"/>
            <a:ext cx="8217900" cy="3480300"/>
          </a:xfrm>
          <a:prstGeom prst="rect">
            <a:avLst/>
          </a:prstGeom>
        </p:spPr>
        <p:txBody>
          <a:bodyPr anchorCtr="0" anchor="t" bIns="45700" lIns="91425" spcFirstLastPara="1" rIns="91425" wrap="square" tIns="45700">
            <a:noAutofit/>
          </a:bodyPr>
          <a:lstStyle/>
          <a:p>
            <a:pPr indent="-393700" lvl="0" marL="457200" rtl="0" algn="l">
              <a:spcBef>
                <a:spcPts val="1000"/>
              </a:spcBef>
              <a:spcAft>
                <a:spcPts val="0"/>
              </a:spcAft>
              <a:buSzPts val="2600"/>
              <a:buChar char="•"/>
            </a:pPr>
            <a:r>
              <a:rPr lang="sv-SE"/>
              <a:t>Estimate of the amount of work needed to complete a feature.</a:t>
            </a:r>
            <a:endParaRPr/>
          </a:p>
          <a:p>
            <a:pPr indent="-393700" lvl="0" marL="457200" rtl="0" algn="l">
              <a:spcBef>
                <a:spcPts val="0"/>
              </a:spcBef>
              <a:spcAft>
                <a:spcPts val="0"/>
              </a:spcAft>
              <a:buSzPts val="2600"/>
              <a:buChar char="•"/>
            </a:pPr>
            <a:r>
              <a:rPr lang="sv-SE"/>
              <a:t>Based on Fibonacci sequence: 1, 2, 3, 5, 8, 13, 21.</a:t>
            </a:r>
            <a:endParaRPr/>
          </a:p>
          <a:p>
            <a:pPr indent="-368300" lvl="1" marL="914400" rtl="0" algn="l">
              <a:spcBef>
                <a:spcPts val="0"/>
              </a:spcBef>
              <a:spcAft>
                <a:spcPts val="0"/>
              </a:spcAft>
              <a:buSzPts val="2200"/>
              <a:buChar char="•"/>
            </a:pPr>
            <a:r>
              <a:rPr lang="sv-SE"/>
              <a:t>Abstract unit. Not </a:t>
            </a:r>
            <a:r>
              <a:rPr lang="sv-SE"/>
              <a:t>convertible</a:t>
            </a:r>
            <a:r>
              <a:rPr lang="sv-SE"/>
              <a:t> to time or cost.</a:t>
            </a:r>
            <a:endParaRPr/>
          </a:p>
          <a:p>
            <a:pPr indent="-368300" lvl="1" marL="914400" rtl="0" algn="l">
              <a:spcBef>
                <a:spcPts val="0"/>
              </a:spcBef>
              <a:spcAft>
                <a:spcPts val="0"/>
              </a:spcAft>
              <a:buSzPts val="2200"/>
              <a:buChar char="•"/>
            </a:pPr>
            <a:r>
              <a:rPr lang="sv-SE"/>
              <a:t>Based on intuition (X% of 5 point stories are completed in four weeks).</a:t>
            </a:r>
            <a:endParaRPr/>
          </a:p>
          <a:p>
            <a:pPr indent="-393700" lvl="0" marL="457200" rtl="0" algn="l">
              <a:spcBef>
                <a:spcPts val="0"/>
              </a:spcBef>
              <a:spcAft>
                <a:spcPts val="0"/>
              </a:spcAft>
              <a:buSzPts val="2600"/>
              <a:buChar char="•"/>
            </a:pPr>
            <a:r>
              <a:rPr lang="sv-SE"/>
              <a:t>Extrapolate </a:t>
            </a:r>
            <a:r>
              <a:rPr b="1" lang="sv-SE"/>
              <a:t>velocity</a:t>
            </a:r>
            <a:r>
              <a:rPr lang="sv-SE"/>
              <a:t> as story points per sprint. </a:t>
            </a:r>
            <a:endParaRPr/>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27" name="Shape 727"/>
        <p:cNvGrpSpPr/>
        <p:nvPr/>
      </p:nvGrpSpPr>
      <p:grpSpPr>
        <a:xfrm>
          <a:off x="0" y="0"/>
          <a:ext cx="0" cy="0"/>
          <a:chOff x="0" y="0"/>
          <a:chExt cx="0" cy="0"/>
        </a:xfrm>
      </p:grpSpPr>
      <p:sp>
        <p:nvSpPr>
          <p:cNvPr id="728" name="Google Shape;728;p79"/>
          <p:cNvSpPr txBox="1"/>
          <p:nvPr>
            <p:ph idx="12" type="sldNum"/>
          </p:nvPr>
        </p:nvSpPr>
        <p:spPr>
          <a:xfrm>
            <a:off x="6553200" y="4935625"/>
            <a:ext cx="2133600" cy="207900"/>
          </a:xfrm>
          <a:prstGeom prst="rect">
            <a:avLst/>
          </a:prstGeom>
        </p:spPr>
        <p:txBody>
          <a:bodyPr anchorCtr="0" anchor="t"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sv-SE"/>
              <a:t>‹#›</a:t>
            </a:fld>
            <a:endParaRPr/>
          </a:p>
        </p:txBody>
      </p:sp>
      <p:sp>
        <p:nvSpPr>
          <p:cNvPr id="729" name="Google Shape;729;p79"/>
          <p:cNvSpPr txBox="1"/>
          <p:nvPr>
            <p:ph type="title"/>
          </p:nvPr>
        </p:nvSpPr>
        <p:spPr>
          <a:xfrm>
            <a:off x="468890" y="614003"/>
            <a:ext cx="8217900" cy="6684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sv-SE"/>
              <a:t>Planning Poker</a:t>
            </a:r>
            <a:endParaRPr/>
          </a:p>
        </p:txBody>
      </p:sp>
      <p:sp>
        <p:nvSpPr>
          <p:cNvPr id="730" name="Google Shape;730;p79"/>
          <p:cNvSpPr txBox="1"/>
          <p:nvPr>
            <p:ph idx="1" type="body"/>
          </p:nvPr>
        </p:nvSpPr>
        <p:spPr>
          <a:xfrm>
            <a:off x="468900" y="993850"/>
            <a:ext cx="8217900" cy="3768600"/>
          </a:xfrm>
          <a:prstGeom prst="rect">
            <a:avLst/>
          </a:prstGeom>
        </p:spPr>
        <p:txBody>
          <a:bodyPr anchorCtr="0" anchor="t" bIns="45700" lIns="91425" spcFirstLastPara="1" rIns="91425" wrap="square" tIns="45700">
            <a:noAutofit/>
          </a:bodyPr>
          <a:lstStyle/>
          <a:p>
            <a:pPr indent="-342900" lvl="0" marL="457200" rtl="0" algn="l">
              <a:lnSpc>
                <a:spcPct val="115000"/>
              </a:lnSpc>
              <a:spcBef>
                <a:spcPts val="1000"/>
              </a:spcBef>
              <a:spcAft>
                <a:spcPts val="0"/>
              </a:spcAft>
              <a:buSzPts val="1800"/>
              <a:buAutoNum type="arabicPeriod"/>
            </a:pPr>
            <a:r>
              <a:rPr lang="sv-SE" sz="1800"/>
              <a:t>Developers are each dealt an identical hand </a:t>
            </a:r>
            <a:br>
              <a:rPr lang="sv-SE" sz="1800"/>
            </a:br>
            <a:r>
              <a:rPr lang="sv-SE" sz="1800"/>
              <a:t>of Estimation Poker Cards. </a:t>
            </a:r>
            <a:br>
              <a:rPr lang="sv-SE" sz="1800"/>
            </a:br>
            <a:r>
              <a:rPr lang="sv-SE" sz="1800"/>
              <a:t>Cards: 1, 2, 3, 5, 8, 13, 21, coffee (break) </a:t>
            </a:r>
            <a:br>
              <a:rPr lang="sv-SE" sz="1800"/>
            </a:br>
            <a:r>
              <a:rPr lang="sv-SE" sz="1800"/>
              <a:t>and question mark (unknown).</a:t>
            </a:r>
            <a:endParaRPr sz="1800"/>
          </a:p>
          <a:p>
            <a:pPr indent="-342900" lvl="0" marL="457200" rtl="0" algn="l">
              <a:lnSpc>
                <a:spcPct val="115000"/>
              </a:lnSpc>
              <a:spcBef>
                <a:spcPts val="0"/>
              </a:spcBef>
              <a:spcAft>
                <a:spcPts val="0"/>
              </a:spcAft>
              <a:buSzPts val="1800"/>
              <a:buAutoNum type="arabicPeriod"/>
            </a:pPr>
            <a:r>
              <a:rPr lang="sv-SE" sz="1800"/>
              <a:t>The product owner presents the feature.</a:t>
            </a:r>
            <a:endParaRPr sz="1800"/>
          </a:p>
          <a:p>
            <a:pPr indent="-342900" lvl="0" marL="457200" rtl="0" algn="l">
              <a:lnSpc>
                <a:spcPct val="115000"/>
              </a:lnSpc>
              <a:spcBef>
                <a:spcPts val="0"/>
              </a:spcBef>
              <a:spcAft>
                <a:spcPts val="0"/>
              </a:spcAft>
              <a:buSzPts val="1800"/>
              <a:buAutoNum type="arabicPeriod"/>
            </a:pPr>
            <a:r>
              <a:rPr lang="sv-SE" sz="1800"/>
              <a:t>The development team discusses the feature. </a:t>
            </a:r>
            <a:endParaRPr sz="1800"/>
          </a:p>
          <a:p>
            <a:pPr indent="-342900" lvl="0" marL="457200" rtl="0" algn="l">
              <a:lnSpc>
                <a:spcPct val="115000"/>
              </a:lnSpc>
              <a:spcBef>
                <a:spcPts val="0"/>
              </a:spcBef>
              <a:spcAft>
                <a:spcPts val="0"/>
              </a:spcAft>
              <a:buSzPts val="1800"/>
              <a:buAutoNum type="arabicPeriod"/>
            </a:pPr>
            <a:r>
              <a:rPr lang="sv-SE" sz="1800"/>
              <a:t>Developers secretly select a card reflecting </a:t>
            </a:r>
            <a:br>
              <a:rPr lang="sv-SE" sz="1800"/>
            </a:br>
            <a:r>
              <a:rPr lang="sv-SE" sz="1800"/>
              <a:t>their individual assessment of the feature.</a:t>
            </a:r>
            <a:endParaRPr sz="1800"/>
          </a:p>
          <a:p>
            <a:pPr indent="-342900" lvl="0" marL="457200" rtl="0" algn="l">
              <a:lnSpc>
                <a:spcPct val="115000"/>
              </a:lnSpc>
              <a:spcBef>
                <a:spcPts val="0"/>
              </a:spcBef>
              <a:spcAft>
                <a:spcPts val="0"/>
              </a:spcAft>
              <a:buSzPts val="1800"/>
              <a:buAutoNum type="arabicPeriod"/>
            </a:pPr>
            <a:r>
              <a:rPr lang="sv-SE" sz="1800"/>
              <a:t>On count of three, the developers share their card.</a:t>
            </a:r>
            <a:endParaRPr sz="1800"/>
          </a:p>
          <a:p>
            <a:pPr indent="-342900" lvl="0" marL="457200" rtl="0" algn="l">
              <a:lnSpc>
                <a:spcPct val="115000"/>
              </a:lnSpc>
              <a:spcBef>
                <a:spcPts val="0"/>
              </a:spcBef>
              <a:spcAft>
                <a:spcPts val="0"/>
              </a:spcAft>
              <a:buSzPts val="1800"/>
              <a:buAutoNum type="arabicPeriod"/>
            </a:pPr>
            <a:r>
              <a:rPr lang="sv-SE" sz="1800"/>
              <a:t>If disagreement, discuss why the story is seen differently by the developers who played the highest and lowest cards.</a:t>
            </a:r>
            <a:endParaRPr sz="1800"/>
          </a:p>
          <a:p>
            <a:pPr indent="-342900" lvl="0" marL="457200" rtl="0" algn="l">
              <a:lnSpc>
                <a:spcPct val="115000"/>
              </a:lnSpc>
              <a:spcBef>
                <a:spcPts val="0"/>
              </a:spcBef>
              <a:spcAft>
                <a:spcPts val="0"/>
              </a:spcAft>
              <a:buSzPts val="1800"/>
              <a:buAutoNum type="arabicPeriod"/>
            </a:pPr>
            <a:r>
              <a:rPr lang="sv-SE" sz="1800"/>
              <a:t>Repeat 4-6 until there is consensus.</a:t>
            </a:r>
            <a:endParaRPr sz="1800"/>
          </a:p>
        </p:txBody>
      </p:sp>
      <p:pic>
        <p:nvPicPr>
          <p:cNvPr id="731" name="Google Shape;731;p79"/>
          <p:cNvPicPr preferRelativeResize="0"/>
          <p:nvPr/>
        </p:nvPicPr>
        <p:blipFill>
          <a:blip r:embed="rId3">
            <a:alphaModFix/>
          </a:blip>
          <a:stretch>
            <a:fillRect/>
          </a:stretch>
        </p:blipFill>
        <p:spPr>
          <a:xfrm>
            <a:off x="5889400" y="519925"/>
            <a:ext cx="3168575" cy="2650075"/>
          </a:xfrm>
          <a:prstGeom prst="rect">
            <a:avLst/>
          </a:prstGeom>
          <a:noFill/>
          <a:ln>
            <a:noFill/>
          </a:ln>
        </p:spPr>
      </p:pic>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36" name="Shape 736"/>
        <p:cNvGrpSpPr/>
        <p:nvPr/>
      </p:nvGrpSpPr>
      <p:grpSpPr>
        <a:xfrm>
          <a:off x="0" y="0"/>
          <a:ext cx="0" cy="0"/>
          <a:chOff x="0" y="0"/>
          <a:chExt cx="0" cy="0"/>
        </a:xfrm>
      </p:grpSpPr>
      <p:sp>
        <p:nvSpPr>
          <p:cNvPr id="737" name="Google Shape;737;p80"/>
          <p:cNvSpPr txBox="1"/>
          <p:nvPr>
            <p:ph idx="12" type="sldNum"/>
          </p:nvPr>
        </p:nvSpPr>
        <p:spPr>
          <a:xfrm>
            <a:off x="6553200" y="4935625"/>
            <a:ext cx="2133600" cy="207900"/>
          </a:xfrm>
          <a:prstGeom prst="rect">
            <a:avLst/>
          </a:prstGeom>
        </p:spPr>
        <p:txBody>
          <a:bodyPr anchorCtr="0" anchor="t"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sv-SE"/>
              <a:t>‹#›</a:t>
            </a:fld>
            <a:endParaRPr/>
          </a:p>
        </p:txBody>
      </p:sp>
      <p:sp>
        <p:nvSpPr>
          <p:cNvPr id="738" name="Google Shape;738;p80"/>
          <p:cNvSpPr txBox="1"/>
          <p:nvPr>
            <p:ph type="title"/>
          </p:nvPr>
        </p:nvSpPr>
        <p:spPr>
          <a:xfrm>
            <a:off x="468890" y="614003"/>
            <a:ext cx="8217900" cy="6684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sv-SE"/>
              <a:t>Why Planning Poker?</a:t>
            </a:r>
            <a:endParaRPr/>
          </a:p>
        </p:txBody>
      </p:sp>
      <p:sp>
        <p:nvSpPr>
          <p:cNvPr id="739" name="Google Shape;739;p80"/>
          <p:cNvSpPr txBox="1"/>
          <p:nvPr>
            <p:ph idx="1" type="body"/>
          </p:nvPr>
        </p:nvSpPr>
        <p:spPr>
          <a:xfrm>
            <a:off x="468890" y="1282390"/>
            <a:ext cx="8217900" cy="3480300"/>
          </a:xfrm>
          <a:prstGeom prst="rect">
            <a:avLst/>
          </a:prstGeom>
        </p:spPr>
        <p:txBody>
          <a:bodyPr anchorCtr="0" anchor="t" bIns="45700" lIns="91425" spcFirstLastPara="1" rIns="91425" wrap="square" tIns="45700">
            <a:noAutofit/>
          </a:bodyPr>
          <a:lstStyle/>
          <a:p>
            <a:pPr indent="-393700" lvl="0" marL="457200" rtl="0" algn="l">
              <a:spcBef>
                <a:spcPts val="1000"/>
              </a:spcBef>
              <a:spcAft>
                <a:spcPts val="0"/>
              </a:spcAft>
              <a:buSzPts val="2600"/>
              <a:buChar char="•"/>
            </a:pPr>
            <a:r>
              <a:rPr lang="sv-SE"/>
              <a:t>Simultaneous reveal encourages team members to think </a:t>
            </a:r>
            <a:r>
              <a:rPr lang="sv-SE"/>
              <a:t>independently</a:t>
            </a:r>
            <a:r>
              <a:rPr lang="sv-SE"/>
              <a:t>.</a:t>
            </a:r>
            <a:endParaRPr/>
          </a:p>
          <a:p>
            <a:pPr indent="-393700" lvl="0" marL="457200" rtl="0" algn="l">
              <a:spcBef>
                <a:spcPts val="0"/>
              </a:spcBef>
              <a:spcAft>
                <a:spcPts val="0"/>
              </a:spcAft>
              <a:buSzPts val="2600"/>
              <a:buChar char="•"/>
            </a:pPr>
            <a:r>
              <a:rPr lang="sv-SE"/>
              <a:t>Encourages discussion of disagreements.</a:t>
            </a:r>
            <a:endParaRPr/>
          </a:p>
          <a:p>
            <a:pPr indent="-393700" lvl="0" marL="457200" rtl="0" algn="l">
              <a:spcBef>
                <a:spcPts val="0"/>
              </a:spcBef>
              <a:spcAft>
                <a:spcPts val="0"/>
              </a:spcAft>
              <a:buSzPts val="2600"/>
              <a:buChar char="•"/>
            </a:pPr>
            <a:r>
              <a:rPr lang="sv-SE"/>
              <a:t>Focus on </a:t>
            </a:r>
            <a:r>
              <a:rPr lang="sv-SE"/>
              <a:t>perspectives</a:t>
            </a:r>
            <a:r>
              <a:rPr lang="sv-SE"/>
              <a:t> that differ the most. </a:t>
            </a:r>
            <a:endParaRPr/>
          </a:p>
          <a:p>
            <a:pPr indent="-368300" lvl="1" marL="914400" rtl="0" algn="l">
              <a:spcBef>
                <a:spcPts val="0"/>
              </a:spcBef>
              <a:spcAft>
                <a:spcPts val="0"/>
              </a:spcAft>
              <a:buSzPts val="2200"/>
              <a:buChar char="•"/>
            </a:pPr>
            <a:r>
              <a:rPr lang="sv-SE"/>
              <a:t>Conversations focus on highest and lowest estimate.</a:t>
            </a:r>
            <a:endParaRPr/>
          </a:p>
          <a:p>
            <a:pPr indent="-393700" lvl="0" marL="457200" rtl="0" algn="l">
              <a:spcBef>
                <a:spcPts val="0"/>
              </a:spcBef>
              <a:spcAft>
                <a:spcPts val="0"/>
              </a:spcAft>
              <a:buSzPts val="2600"/>
              <a:buChar char="•"/>
            </a:pPr>
            <a:r>
              <a:rPr lang="sv-SE"/>
              <a:t>“Story Points” reflect a relative scale, not complex formulae. </a:t>
            </a:r>
            <a:endParaRPr/>
          </a:p>
          <a:p>
            <a:pPr indent="-368300" lvl="1" marL="914400" rtl="0" algn="l">
              <a:spcBef>
                <a:spcPts val="0"/>
              </a:spcBef>
              <a:spcAft>
                <a:spcPts val="0"/>
              </a:spcAft>
              <a:buSzPts val="2200"/>
              <a:buChar char="•"/>
            </a:pPr>
            <a:r>
              <a:rPr lang="sv-SE"/>
              <a:t>We may lack deep design detail.</a:t>
            </a:r>
            <a:endParaRPr/>
          </a:p>
          <a:p>
            <a:pPr indent="-368300" lvl="1" marL="914400" rtl="0" algn="l">
              <a:spcBef>
                <a:spcPts val="0"/>
              </a:spcBef>
              <a:spcAft>
                <a:spcPts val="0"/>
              </a:spcAft>
              <a:buSzPts val="2200"/>
              <a:buChar char="•"/>
            </a:pPr>
            <a:r>
              <a:rPr lang="sv-SE"/>
              <a:t>Relative complexity only needs broad outline.</a:t>
            </a:r>
            <a:endParaRPr/>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44" name="Shape 744"/>
        <p:cNvGrpSpPr/>
        <p:nvPr/>
      </p:nvGrpSpPr>
      <p:grpSpPr>
        <a:xfrm>
          <a:off x="0" y="0"/>
          <a:ext cx="0" cy="0"/>
          <a:chOff x="0" y="0"/>
          <a:chExt cx="0" cy="0"/>
        </a:xfrm>
      </p:grpSpPr>
      <p:sp>
        <p:nvSpPr>
          <p:cNvPr id="745" name="Google Shape;745;p81"/>
          <p:cNvSpPr txBox="1"/>
          <p:nvPr>
            <p:ph idx="12" type="sldNum"/>
          </p:nvPr>
        </p:nvSpPr>
        <p:spPr>
          <a:xfrm>
            <a:off x="6553200" y="4935625"/>
            <a:ext cx="2133600" cy="207900"/>
          </a:xfrm>
          <a:prstGeom prst="rect">
            <a:avLst/>
          </a:prstGeom>
        </p:spPr>
        <p:txBody>
          <a:bodyPr anchorCtr="0" anchor="t"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sv-SE"/>
              <a:t>‹#›</a:t>
            </a:fld>
            <a:endParaRPr/>
          </a:p>
        </p:txBody>
      </p:sp>
      <p:sp>
        <p:nvSpPr>
          <p:cNvPr id="746" name="Google Shape;746;p81"/>
          <p:cNvSpPr txBox="1"/>
          <p:nvPr>
            <p:ph type="title"/>
          </p:nvPr>
        </p:nvSpPr>
        <p:spPr>
          <a:xfrm>
            <a:off x="468890" y="614003"/>
            <a:ext cx="8217900" cy="6684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sv-SE"/>
              <a:t>Calculating Velocity</a:t>
            </a:r>
            <a:endParaRPr/>
          </a:p>
        </p:txBody>
      </p:sp>
      <p:sp>
        <p:nvSpPr>
          <p:cNvPr id="747" name="Google Shape;747;p81"/>
          <p:cNvSpPr txBox="1"/>
          <p:nvPr>
            <p:ph idx="1" type="body"/>
          </p:nvPr>
        </p:nvSpPr>
        <p:spPr>
          <a:xfrm>
            <a:off x="468890" y="1282390"/>
            <a:ext cx="8217900" cy="3480300"/>
          </a:xfrm>
          <a:prstGeom prst="rect">
            <a:avLst/>
          </a:prstGeom>
        </p:spPr>
        <p:txBody>
          <a:bodyPr anchorCtr="0" anchor="t" bIns="45700" lIns="91425" spcFirstLastPara="1" rIns="91425" wrap="square" tIns="45700">
            <a:noAutofit/>
          </a:bodyPr>
          <a:lstStyle/>
          <a:p>
            <a:pPr indent="-393700" lvl="0" marL="457200" rtl="0" algn="l">
              <a:spcBef>
                <a:spcPts val="1000"/>
              </a:spcBef>
              <a:spcAft>
                <a:spcPts val="0"/>
              </a:spcAft>
              <a:buSzPts val="2600"/>
              <a:buChar char="•"/>
            </a:pPr>
            <a:r>
              <a:rPr lang="sv-SE"/>
              <a:t>Shows amount of work a team can do per sprint and predicted date for finishing the project.</a:t>
            </a:r>
            <a:endParaRPr/>
          </a:p>
          <a:p>
            <a:pPr indent="-393700" lvl="0" marL="457200" rtl="0" algn="l">
              <a:spcBef>
                <a:spcPts val="0"/>
              </a:spcBef>
              <a:spcAft>
                <a:spcPts val="0"/>
              </a:spcAft>
              <a:buSzPts val="2600"/>
              <a:buChar char="•"/>
            </a:pPr>
            <a:r>
              <a:rPr lang="sv-SE"/>
              <a:t>Requires completing initial sprints. </a:t>
            </a:r>
            <a:endParaRPr/>
          </a:p>
          <a:p>
            <a:pPr indent="-368300" lvl="1" marL="914400" rtl="0" algn="l">
              <a:spcBef>
                <a:spcPts val="0"/>
              </a:spcBef>
              <a:spcAft>
                <a:spcPts val="0"/>
              </a:spcAft>
              <a:buSzPts val="2200"/>
              <a:buChar char="•"/>
            </a:pPr>
            <a:r>
              <a:rPr lang="sv-SE"/>
              <a:t>Finished 75% of features (15/20 points) in sprint 1.</a:t>
            </a:r>
            <a:endParaRPr/>
          </a:p>
          <a:p>
            <a:pPr indent="-368300" lvl="1" marL="914400" rtl="0" algn="l">
              <a:spcBef>
                <a:spcPts val="0"/>
              </a:spcBef>
              <a:spcAft>
                <a:spcPts val="0"/>
              </a:spcAft>
              <a:buSzPts val="2200"/>
              <a:buChar char="•"/>
            </a:pPr>
            <a:r>
              <a:rPr lang="sv-SE"/>
              <a:t>Finished 100% of features (18/18 points) in spring 2.</a:t>
            </a:r>
            <a:endParaRPr/>
          </a:p>
          <a:p>
            <a:pPr indent="-368300" lvl="1" marL="914400" rtl="0" algn="l">
              <a:spcBef>
                <a:spcPts val="0"/>
              </a:spcBef>
              <a:spcAft>
                <a:spcPts val="0"/>
              </a:spcAft>
              <a:buSzPts val="2200"/>
              <a:buChar char="•"/>
            </a:pPr>
            <a:r>
              <a:rPr lang="sv-SE"/>
              <a:t>Velocity = (15+18)/2 = 16.5</a:t>
            </a:r>
            <a:endParaRPr/>
          </a:p>
          <a:p>
            <a:pPr indent="-393700" lvl="0" marL="457200" rtl="0" algn="l">
              <a:spcBef>
                <a:spcPts val="0"/>
              </a:spcBef>
              <a:spcAft>
                <a:spcPts val="0"/>
              </a:spcAft>
              <a:buSzPts val="2600"/>
              <a:buChar char="•"/>
            </a:pPr>
            <a:r>
              <a:rPr lang="sv-SE"/>
              <a:t>Velocity = Average Story Points Per Sprint</a:t>
            </a:r>
            <a:endParaRPr/>
          </a:p>
          <a:p>
            <a:pPr indent="-368300" lvl="1" marL="914400" rtl="0" algn="l">
              <a:spcBef>
                <a:spcPts val="0"/>
              </a:spcBef>
              <a:spcAft>
                <a:spcPts val="0"/>
              </a:spcAft>
              <a:buSzPts val="2200"/>
              <a:buChar char="•"/>
            </a:pPr>
            <a:r>
              <a:rPr lang="sv-SE"/>
              <a:t>Lets you predict how many features to plan per sprint.</a:t>
            </a:r>
            <a:endParaRPr/>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52" name="Shape 752"/>
        <p:cNvGrpSpPr/>
        <p:nvPr/>
      </p:nvGrpSpPr>
      <p:grpSpPr>
        <a:xfrm>
          <a:off x="0" y="0"/>
          <a:ext cx="0" cy="0"/>
          <a:chOff x="0" y="0"/>
          <a:chExt cx="0" cy="0"/>
        </a:xfrm>
      </p:grpSpPr>
      <p:sp>
        <p:nvSpPr>
          <p:cNvPr id="753" name="Google Shape;753;p82"/>
          <p:cNvSpPr txBox="1"/>
          <p:nvPr>
            <p:ph idx="12" type="sldNum"/>
          </p:nvPr>
        </p:nvSpPr>
        <p:spPr>
          <a:xfrm>
            <a:off x="6553200" y="4935625"/>
            <a:ext cx="2133600" cy="207900"/>
          </a:xfrm>
          <a:prstGeom prst="rect">
            <a:avLst/>
          </a:prstGeom>
        </p:spPr>
        <p:txBody>
          <a:bodyPr anchorCtr="0" anchor="t"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sv-SE"/>
              <a:t>‹#›</a:t>
            </a:fld>
            <a:endParaRPr/>
          </a:p>
        </p:txBody>
      </p:sp>
      <p:sp>
        <p:nvSpPr>
          <p:cNvPr id="754" name="Google Shape;754;p82"/>
          <p:cNvSpPr txBox="1"/>
          <p:nvPr>
            <p:ph type="title"/>
          </p:nvPr>
        </p:nvSpPr>
        <p:spPr>
          <a:xfrm>
            <a:off x="468890" y="614003"/>
            <a:ext cx="8217900" cy="6684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sv-SE"/>
              <a:t>Estimating Schedule</a:t>
            </a:r>
            <a:endParaRPr/>
          </a:p>
        </p:txBody>
      </p:sp>
      <p:sp>
        <p:nvSpPr>
          <p:cNvPr id="755" name="Google Shape;755;p82"/>
          <p:cNvSpPr txBox="1"/>
          <p:nvPr>
            <p:ph idx="1" type="body"/>
          </p:nvPr>
        </p:nvSpPr>
        <p:spPr>
          <a:xfrm>
            <a:off x="468890" y="1282390"/>
            <a:ext cx="8217900" cy="3480300"/>
          </a:xfrm>
          <a:prstGeom prst="rect">
            <a:avLst/>
          </a:prstGeom>
        </p:spPr>
        <p:txBody>
          <a:bodyPr anchorCtr="0" anchor="t" bIns="45700" lIns="91425" spcFirstLastPara="1" rIns="91425" wrap="square" tIns="45700">
            <a:noAutofit/>
          </a:bodyPr>
          <a:lstStyle/>
          <a:p>
            <a:pPr indent="-393700" lvl="0" marL="457200" rtl="0" algn="l">
              <a:spcBef>
                <a:spcPts val="1000"/>
              </a:spcBef>
              <a:spcAft>
                <a:spcPts val="0"/>
              </a:spcAft>
              <a:buSzPts val="2600"/>
              <a:buChar char="•"/>
            </a:pPr>
            <a:r>
              <a:rPr lang="sv-SE"/>
              <a:t>Story points and velocity can be used to predict when you will finish.</a:t>
            </a:r>
            <a:endParaRPr/>
          </a:p>
          <a:p>
            <a:pPr indent="-368300" lvl="1" marL="914400" rtl="0" algn="l">
              <a:spcBef>
                <a:spcPts val="0"/>
              </a:spcBef>
              <a:spcAft>
                <a:spcPts val="0"/>
              </a:spcAft>
              <a:buSzPts val="2200"/>
              <a:buChar char="•"/>
            </a:pPr>
            <a:r>
              <a:rPr lang="sv-SE"/>
              <a:t>Want to complete four features (5, 13, 3, 8) = 29 points.</a:t>
            </a:r>
            <a:endParaRPr/>
          </a:p>
          <a:p>
            <a:pPr indent="-368300" lvl="1" marL="914400" rtl="0" algn="l">
              <a:spcBef>
                <a:spcPts val="0"/>
              </a:spcBef>
              <a:spcAft>
                <a:spcPts val="0"/>
              </a:spcAft>
              <a:buSzPts val="2200"/>
              <a:buChar char="•"/>
            </a:pPr>
            <a:r>
              <a:rPr lang="sv-SE"/>
              <a:t>Velocity of 10 points per sprint.</a:t>
            </a:r>
            <a:endParaRPr/>
          </a:p>
          <a:p>
            <a:pPr indent="-342900" lvl="2" marL="1371600" rtl="0" algn="l">
              <a:spcBef>
                <a:spcPts val="0"/>
              </a:spcBef>
              <a:spcAft>
                <a:spcPts val="0"/>
              </a:spcAft>
              <a:buSzPts val="1800"/>
              <a:buChar char="•"/>
            </a:pPr>
            <a:r>
              <a:rPr lang="sv-SE"/>
              <a:t>95% of the time they hit 10.</a:t>
            </a:r>
            <a:endParaRPr/>
          </a:p>
          <a:p>
            <a:pPr indent="-368300" lvl="1" marL="914400" rtl="0" algn="l">
              <a:spcBef>
                <a:spcPts val="0"/>
              </a:spcBef>
              <a:spcAft>
                <a:spcPts val="0"/>
              </a:spcAft>
              <a:buSzPts val="2200"/>
              <a:buChar char="•"/>
            </a:pPr>
            <a:r>
              <a:rPr lang="sv-SE"/>
              <a:t>Will need 3-4 sprints.</a:t>
            </a:r>
            <a:endParaRPr/>
          </a:p>
          <a:p>
            <a:pPr indent="-342900" lvl="2" marL="1371600" rtl="0" algn="l">
              <a:spcBef>
                <a:spcPts val="0"/>
              </a:spcBef>
              <a:spcAft>
                <a:spcPts val="0"/>
              </a:spcAft>
              <a:buSzPts val="1800"/>
              <a:buChar char="•"/>
            </a:pPr>
            <a:r>
              <a:rPr lang="sv-SE"/>
              <a:t>Start by May 1 for June 1 release.</a:t>
            </a:r>
            <a:endParaRPr/>
          </a:p>
          <a:p>
            <a:pPr indent="-342900" lvl="2" marL="1371600" rtl="0" algn="l">
              <a:spcBef>
                <a:spcPts val="0"/>
              </a:spcBef>
              <a:spcAft>
                <a:spcPts val="0"/>
              </a:spcAft>
              <a:buSzPts val="1800"/>
              <a:buChar char="•"/>
            </a:pPr>
            <a:r>
              <a:rPr lang="sv-SE"/>
              <a:t>If not ready by June 1, need to wait for September 1.</a:t>
            </a:r>
            <a:endParaRPr/>
          </a:p>
          <a:p>
            <a:pPr indent="-330200" lvl="3" marL="1828800" rtl="0" algn="l">
              <a:spcBef>
                <a:spcPts val="0"/>
              </a:spcBef>
              <a:spcAft>
                <a:spcPts val="0"/>
              </a:spcAft>
              <a:buSzPts val="1600"/>
              <a:buChar char="•"/>
            </a:pPr>
            <a:r>
              <a:rPr lang="sv-SE"/>
              <a:t>Is it worth the delay? Can we just release without a feature?</a:t>
            </a:r>
            <a:endParaRPr/>
          </a:p>
          <a:p>
            <a:pPr indent="-330200" lvl="3" marL="1828800" rtl="0" algn="l">
              <a:spcBef>
                <a:spcPts val="0"/>
              </a:spcBef>
              <a:spcAft>
                <a:spcPts val="0"/>
              </a:spcAft>
              <a:buSzPts val="1600"/>
              <a:buChar char="•"/>
            </a:pPr>
            <a:r>
              <a:rPr lang="sv-SE"/>
              <a:t>13-point story is a problem. Can this be split into two smaller features?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8" name="Shape 118"/>
        <p:cNvGrpSpPr/>
        <p:nvPr/>
      </p:nvGrpSpPr>
      <p:grpSpPr>
        <a:xfrm>
          <a:off x="0" y="0"/>
          <a:ext cx="0" cy="0"/>
          <a:chOff x="0" y="0"/>
          <a:chExt cx="0" cy="0"/>
        </a:xfrm>
      </p:grpSpPr>
      <p:sp>
        <p:nvSpPr>
          <p:cNvPr id="119" name="Google Shape;119;p20"/>
          <p:cNvSpPr txBox="1"/>
          <p:nvPr>
            <p:ph type="title"/>
          </p:nvPr>
        </p:nvSpPr>
        <p:spPr>
          <a:xfrm>
            <a:off x="463040" y="1434978"/>
            <a:ext cx="8217900" cy="6684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b="0" lang="sv-SE" sz="4800"/>
              <a:t>Prevailing Paradigm:</a:t>
            </a:r>
            <a:endParaRPr b="0" sz="4800"/>
          </a:p>
          <a:p>
            <a:pPr indent="0" lvl="0" marL="0" rtl="0" algn="l">
              <a:spcBef>
                <a:spcPts val="0"/>
              </a:spcBef>
              <a:spcAft>
                <a:spcPts val="0"/>
              </a:spcAft>
              <a:buNone/>
            </a:pPr>
            <a:r>
              <a:rPr lang="sv-SE" sz="4800"/>
              <a:t>Code and Fix</a:t>
            </a:r>
            <a:endParaRPr sz="4800"/>
          </a:p>
        </p:txBody>
      </p:sp>
      <p:sp>
        <p:nvSpPr>
          <p:cNvPr id="120" name="Google Shape;120;p20"/>
          <p:cNvSpPr txBox="1"/>
          <p:nvPr>
            <p:ph idx="12" type="sldNum"/>
          </p:nvPr>
        </p:nvSpPr>
        <p:spPr>
          <a:xfrm>
            <a:off x="6553200" y="4935625"/>
            <a:ext cx="2133600" cy="207900"/>
          </a:xfrm>
          <a:prstGeom prst="rect">
            <a:avLst/>
          </a:prstGeom>
        </p:spPr>
        <p:txBody>
          <a:bodyPr anchorCtr="0" anchor="t"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sv-SE" sz="600"/>
              <a:t>‹#›</a:t>
            </a:fld>
            <a:endParaRPr sz="600"/>
          </a:p>
        </p:txBody>
      </p:sp>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60" name="Shape 760"/>
        <p:cNvGrpSpPr/>
        <p:nvPr/>
      </p:nvGrpSpPr>
      <p:grpSpPr>
        <a:xfrm>
          <a:off x="0" y="0"/>
          <a:ext cx="0" cy="0"/>
          <a:chOff x="0" y="0"/>
          <a:chExt cx="0" cy="0"/>
        </a:xfrm>
      </p:grpSpPr>
      <p:sp>
        <p:nvSpPr>
          <p:cNvPr id="761" name="Google Shape;761;p83"/>
          <p:cNvSpPr txBox="1"/>
          <p:nvPr>
            <p:ph idx="12" type="sldNum"/>
          </p:nvPr>
        </p:nvSpPr>
        <p:spPr>
          <a:xfrm>
            <a:off x="6553200" y="4935625"/>
            <a:ext cx="2133600" cy="207900"/>
          </a:xfrm>
          <a:prstGeom prst="rect">
            <a:avLst/>
          </a:prstGeom>
        </p:spPr>
        <p:txBody>
          <a:bodyPr anchorCtr="0" anchor="t"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sv-SE"/>
              <a:t>‹#›</a:t>
            </a:fld>
            <a:endParaRPr/>
          </a:p>
        </p:txBody>
      </p:sp>
      <p:sp>
        <p:nvSpPr>
          <p:cNvPr id="762" name="Google Shape;762;p83"/>
          <p:cNvSpPr txBox="1"/>
          <p:nvPr>
            <p:ph type="title"/>
          </p:nvPr>
        </p:nvSpPr>
        <p:spPr>
          <a:xfrm>
            <a:off x="468890" y="614003"/>
            <a:ext cx="8217900" cy="6684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sv-SE"/>
              <a:t>Estimating Budget</a:t>
            </a:r>
            <a:endParaRPr/>
          </a:p>
        </p:txBody>
      </p:sp>
      <p:sp>
        <p:nvSpPr>
          <p:cNvPr id="763" name="Google Shape;763;p83"/>
          <p:cNvSpPr txBox="1"/>
          <p:nvPr>
            <p:ph idx="1" type="body"/>
          </p:nvPr>
        </p:nvSpPr>
        <p:spPr>
          <a:xfrm>
            <a:off x="468890" y="1282390"/>
            <a:ext cx="8217900" cy="3480300"/>
          </a:xfrm>
          <a:prstGeom prst="rect">
            <a:avLst/>
          </a:prstGeom>
        </p:spPr>
        <p:txBody>
          <a:bodyPr anchorCtr="0" anchor="t" bIns="45700" lIns="91425" spcFirstLastPara="1" rIns="91425" wrap="square" tIns="45700">
            <a:noAutofit/>
          </a:bodyPr>
          <a:lstStyle/>
          <a:p>
            <a:pPr indent="-393700" lvl="0" marL="457200" rtl="0" algn="l">
              <a:spcBef>
                <a:spcPts val="1000"/>
              </a:spcBef>
              <a:spcAft>
                <a:spcPts val="0"/>
              </a:spcAft>
              <a:buSzPts val="2600"/>
              <a:buChar char="•"/>
            </a:pPr>
            <a:r>
              <a:rPr lang="sv-SE"/>
              <a:t>Budget = (Story Points / Velocity) * (Team Cost Per Sprint) + (Other Costs)</a:t>
            </a:r>
            <a:endParaRPr/>
          </a:p>
          <a:p>
            <a:pPr indent="-368300" lvl="1" marL="914400" rtl="0" algn="l">
              <a:spcBef>
                <a:spcPts val="0"/>
              </a:spcBef>
              <a:spcAft>
                <a:spcPts val="0"/>
              </a:spcAft>
              <a:buSzPts val="2200"/>
              <a:buChar char="•"/>
            </a:pPr>
            <a:r>
              <a:rPr lang="sv-SE"/>
              <a:t>(Team Cost Per Sprint) = Hours per Sprint * Team Members * Cost Per Hour</a:t>
            </a:r>
            <a:endParaRPr/>
          </a:p>
          <a:p>
            <a:pPr indent="-393700" lvl="0" marL="457200" rtl="0" algn="l">
              <a:spcBef>
                <a:spcPts val="0"/>
              </a:spcBef>
              <a:spcAft>
                <a:spcPts val="0"/>
              </a:spcAft>
              <a:buSzPts val="2600"/>
              <a:buChar char="•"/>
            </a:pPr>
            <a:r>
              <a:rPr lang="sv-SE"/>
              <a:t>Example:</a:t>
            </a:r>
            <a:endParaRPr/>
          </a:p>
          <a:p>
            <a:pPr indent="-368300" lvl="1" marL="914400" rtl="0" algn="l">
              <a:spcBef>
                <a:spcPts val="0"/>
              </a:spcBef>
              <a:spcAft>
                <a:spcPts val="0"/>
              </a:spcAft>
              <a:buSzPts val="2200"/>
              <a:buChar char="•"/>
            </a:pPr>
            <a:r>
              <a:rPr lang="sv-SE"/>
              <a:t>Budget = 1500000 kr = 5 * 200000 + 500000</a:t>
            </a:r>
            <a:endParaRPr/>
          </a:p>
          <a:p>
            <a:pPr indent="-342900" lvl="2" marL="1371600" rtl="0" algn="l">
              <a:spcBef>
                <a:spcPts val="0"/>
              </a:spcBef>
              <a:spcAft>
                <a:spcPts val="0"/>
              </a:spcAft>
              <a:buSzPts val="1800"/>
              <a:buChar char="•"/>
            </a:pPr>
            <a:r>
              <a:rPr lang="sv-SE"/>
              <a:t>100 Story Points, Velocity of 20 = (100/20) = 5 sprints</a:t>
            </a:r>
            <a:endParaRPr/>
          </a:p>
          <a:p>
            <a:pPr indent="-342900" lvl="2" marL="1371600" rtl="0" algn="l">
              <a:spcBef>
                <a:spcPts val="0"/>
              </a:spcBef>
              <a:spcAft>
                <a:spcPts val="0"/>
              </a:spcAft>
              <a:buSzPts val="1800"/>
              <a:buChar char="•"/>
            </a:pPr>
            <a:r>
              <a:rPr lang="sv-SE"/>
              <a:t>80 hours per sprint, 5 team members, 500 kr per hour = (80 * 5 * 500) = 200000 kr per sprint</a:t>
            </a:r>
            <a:endParaRPr/>
          </a:p>
          <a:p>
            <a:pPr indent="-342900" lvl="2" marL="1371600" rtl="0" algn="l">
              <a:spcBef>
                <a:spcPts val="0"/>
              </a:spcBef>
              <a:spcAft>
                <a:spcPts val="0"/>
              </a:spcAft>
              <a:buSzPts val="1800"/>
              <a:buChar char="•"/>
            </a:pPr>
            <a:r>
              <a:rPr lang="sv-SE"/>
              <a:t>500000 kr non-labor cost.</a:t>
            </a:r>
            <a:endParaRPr/>
          </a:p>
          <a:p>
            <a:pPr indent="-342900" lvl="2" marL="1371600" rtl="0" algn="l">
              <a:spcBef>
                <a:spcPts val="0"/>
              </a:spcBef>
              <a:spcAft>
                <a:spcPts val="0"/>
              </a:spcAft>
              <a:buSzPts val="1800"/>
              <a:buChar char="•"/>
            </a:pPr>
            <a:r>
              <a:rPr lang="sv-SE"/>
              <a:t>(Confidence interval: 1200000 - 1800000)</a:t>
            </a:r>
            <a:endParaRPr/>
          </a:p>
        </p:txBody>
      </p:sp>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67" name="Shape 767"/>
        <p:cNvGrpSpPr/>
        <p:nvPr/>
      </p:nvGrpSpPr>
      <p:grpSpPr>
        <a:xfrm>
          <a:off x="0" y="0"/>
          <a:ext cx="0" cy="0"/>
          <a:chOff x="0" y="0"/>
          <a:chExt cx="0" cy="0"/>
        </a:xfrm>
      </p:grpSpPr>
      <p:sp>
        <p:nvSpPr>
          <p:cNvPr id="768" name="Google Shape;768;p84"/>
          <p:cNvSpPr txBox="1"/>
          <p:nvPr>
            <p:ph type="title"/>
          </p:nvPr>
        </p:nvSpPr>
        <p:spPr>
          <a:xfrm>
            <a:off x="409540" y="1573478"/>
            <a:ext cx="8217900" cy="6684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sv-SE" sz="4800"/>
              <a:t>Try </a:t>
            </a:r>
            <a:r>
              <a:rPr lang="sv-SE" sz="4800"/>
              <a:t>Planning Poker</a:t>
            </a:r>
            <a:endParaRPr sz="4800"/>
          </a:p>
        </p:txBody>
      </p:sp>
      <p:sp>
        <p:nvSpPr>
          <p:cNvPr id="769" name="Google Shape;769;p84"/>
          <p:cNvSpPr txBox="1"/>
          <p:nvPr>
            <p:ph idx="12" type="sldNum"/>
          </p:nvPr>
        </p:nvSpPr>
        <p:spPr>
          <a:xfrm>
            <a:off x="6553200" y="4935625"/>
            <a:ext cx="2133600" cy="207900"/>
          </a:xfrm>
          <a:prstGeom prst="rect">
            <a:avLst/>
          </a:prstGeom>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sv-SE" sz="600"/>
              <a:t>‹#›</a:t>
            </a:fld>
            <a:endParaRPr sz="600"/>
          </a:p>
        </p:txBody>
      </p:sp>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73" name="Shape 773"/>
        <p:cNvGrpSpPr/>
        <p:nvPr/>
      </p:nvGrpSpPr>
      <p:grpSpPr>
        <a:xfrm>
          <a:off x="0" y="0"/>
          <a:ext cx="0" cy="0"/>
          <a:chOff x="0" y="0"/>
          <a:chExt cx="0" cy="0"/>
        </a:xfrm>
      </p:grpSpPr>
      <p:sp>
        <p:nvSpPr>
          <p:cNvPr id="774" name="Google Shape;774;p85"/>
          <p:cNvSpPr txBox="1"/>
          <p:nvPr>
            <p:ph type="title"/>
          </p:nvPr>
        </p:nvSpPr>
        <p:spPr>
          <a:xfrm>
            <a:off x="468890" y="614003"/>
            <a:ext cx="8217900" cy="6684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sv-SE"/>
              <a:t>Summary</a:t>
            </a:r>
            <a:endParaRPr/>
          </a:p>
        </p:txBody>
      </p:sp>
      <p:sp>
        <p:nvSpPr>
          <p:cNvPr id="775" name="Google Shape;775;p85"/>
          <p:cNvSpPr txBox="1"/>
          <p:nvPr>
            <p:ph idx="1" type="body"/>
          </p:nvPr>
        </p:nvSpPr>
        <p:spPr>
          <a:xfrm>
            <a:off x="468890" y="1282390"/>
            <a:ext cx="8217900" cy="3480300"/>
          </a:xfrm>
          <a:prstGeom prst="rect">
            <a:avLst/>
          </a:prstGeom>
        </p:spPr>
        <p:txBody>
          <a:bodyPr anchorCtr="0" anchor="t" bIns="45700" lIns="91425" spcFirstLastPara="1" rIns="91425" wrap="square" tIns="45700">
            <a:noAutofit/>
          </a:bodyPr>
          <a:lstStyle/>
          <a:p>
            <a:pPr indent="-368300" lvl="0" marL="457200" rtl="0" algn="l">
              <a:spcBef>
                <a:spcPts val="1000"/>
              </a:spcBef>
              <a:spcAft>
                <a:spcPts val="0"/>
              </a:spcAft>
              <a:buSzPts val="2200"/>
              <a:buChar char="•"/>
            </a:pPr>
            <a:r>
              <a:rPr lang="sv-SE" sz="2200"/>
              <a:t>Processes give us control over development, focus developers, and the ability to mitigate risks.</a:t>
            </a:r>
            <a:endParaRPr sz="2200"/>
          </a:p>
          <a:p>
            <a:pPr indent="-355600" lvl="1" marL="914400" rtl="0" algn="l">
              <a:spcBef>
                <a:spcPts val="500"/>
              </a:spcBef>
              <a:spcAft>
                <a:spcPts val="0"/>
              </a:spcAft>
              <a:buSzPts val="2000"/>
              <a:buChar char="•"/>
            </a:pPr>
            <a:r>
              <a:rPr lang="sv-SE" sz="2000"/>
              <a:t>The waterfall model is plan-driven, good for projects with costly consequences. Focus on one, near perfect release.</a:t>
            </a:r>
            <a:endParaRPr sz="2000"/>
          </a:p>
          <a:p>
            <a:pPr indent="-355600" lvl="1" marL="914400" rtl="0" algn="l">
              <a:spcBef>
                <a:spcPts val="500"/>
              </a:spcBef>
              <a:spcAft>
                <a:spcPts val="0"/>
              </a:spcAft>
              <a:buSzPts val="2000"/>
              <a:buChar char="•"/>
            </a:pPr>
            <a:r>
              <a:rPr lang="sv-SE" sz="2000"/>
              <a:t>Agile methods allow rapid changes to respond to customers’ needs. Focus on rapid, “good enough” releases.</a:t>
            </a:r>
            <a:endParaRPr sz="2000"/>
          </a:p>
          <a:p>
            <a:pPr indent="-355600" lvl="1" marL="914400" rtl="0" algn="l">
              <a:spcBef>
                <a:spcPts val="500"/>
              </a:spcBef>
              <a:spcAft>
                <a:spcPts val="0"/>
              </a:spcAft>
              <a:buSzPts val="2000"/>
              <a:buChar char="•"/>
            </a:pPr>
            <a:r>
              <a:rPr lang="sv-SE" sz="2000"/>
              <a:t>eXtreme Programming advocates a set of development practices that may result in better software.</a:t>
            </a:r>
            <a:endParaRPr sz="2000"/>
          </a:p>
          <a:p>
            <a:pPr indent="-368300" lvl="0" marL="457200" rtl="0" algn="l">
              <a:spcBef>
                <a:spcPts val="1000"/>
              </a:spcBef>
              <a:spcAft>
                <a:spcPts val="0"/>
              </a:spcAft>
              <a:buSzPts val="2200"/>
              <a:buChar char="•"/>
            </a:pPr>
            <a:r>
              <a:rPr lang="sv-SE" sz="2200"/>
              <a:t>Planning Poker and Story Points can be used to estimate cost and schedule.</a:t>
            </a:r>
            <a:endParaRPr sz="2200"/>
          </a:p>
        </p:txBody>
      </p:sp>
      <p:sp>
        <p:nvSpPr>
          <p:cNvPr id="776" name="Google Shape;776;p85"/>
          <p:cNvSpPr txBox="1"/>
          <p:nvPr>
            <p:ph idx="12" type="sldNum"/>
          </p:nvPr>
        </p:nvSpPr>
        <p:spPr>
          <a:xfrm>
            <a:off x="6553200" y="4935625"/>
            <a:ext cx="2133600" cy="207900"/>
          </a:xfrm>
          <a:prstGeom prst="rect">
            <a:avLst/>
          </a:prstGeom>
        </p:spPr>
        <p:txBody>
          <a:bodyPr anchorCtr="0" anchor="t"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sv-SE" sz="600">
                <a:solidFill>
                  <a:schemeClr val="lt1"/>
                </a:solidFill>
              </a:rPr>
              <a:t>‹#›</a:t>
            </a:fld>
            <a:endParaRPr sz="600">
              <a:solidFill>
                <a:schemeClr val="lt1"/>
              </a:solidFill>
            </a:endParaRPr>
          </a:p>
        </p:txBody>
      </p:sp>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80" name="Shape 780"/>
        <p:cNvGrpSpPr/>
        <p:nvPr/>
      </p:nvGrpSpPr>
      <p:grpSpPr>
        <a:xfrm>
          <a:off x="0" y="0"/>
          <a:ext cx="0" cy="0"/>
          <a:chOff x="0" y="0"/>
          <a:chExt cx="0" cy="0"/>
        </a:xfrm>
      </p:grpSpPr>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4" name="Shape 124"/>
        <p:cNvGrpSpPr/>
        <p:nvPr/>
      </p:nvGrpSpPr>
      <p:grpSpPr>
        <a:xfrm>
          <a:off x="0" y="0"/>
          <a:ext cx="0" cy="0"/>
          <a:chOff x="0" y="0"/>
          <a:chExt cx="0" cy="0"/>
        </a:xfrm>
      </p:grpSpPr>
      <p:sp>
        <p:nvSpPr>
          <p:cNvPr id="125" name="Google Shape;125;p21"/>
          <p:cNvSpPr txBox="1"/>
          <p:nvPr>
            <p:ph idx="1" type="body"/>
          </p:nvPr>
        </p:nvSpPr>
        <p:spPr>
          <a:xfrm>
            <a:off x="457200" y="3215475"/>
            <a:ext cx="4285200" cy="1445100"/>
          </a:xfrm>
          <a:prstGeom prst="rect">
            <a:avLst/>
          </a:prstGeom>
        </p:spPr>
        <p:txBody>
          <a:bodyPr anchorCtr="0" anchor="t" bIns="45700" lIns="91425" spcFirstLastPara="1" rIns="91425" wrap="square" tIns="45700">
            <a:noAutofit/>
          </a:bodyPr>
          <a:lstStyle/>
          <a:p>
            <a:pPr indent="0" lvl="0" marL="0" marR="0" rtl="0" algn="l">
              <a:lnSpc>
                <a:spcPct val="100000"/>
              </a:lnSpc>
              <a:spcBef>
                <a:spcPts val="600"/>
              </a:spcBef>
              <a:spcAft>
                <a:spcPts val="0"/>
              </a:spcAft>
              <a:buNone/>
            </a:pPr>
            <a:r>
              <a:rPr lang="sv-SE"/>
              <a:t>Requirements Definition</a:t>
            </a:r>
            <a:endParaRPr/>
          </a:p>
          <a:p>
            <a:pPr indent="0" lvl="0" marL="0" marR="0" rtl="0" algn="l">
              <a:lnSpc>
                <a:spcPct val="100000"/>
              </a:lnSpc>
              <a:spcBef>
                <a:spcPts val="600"/>
              </a:spcBef>
              <a:spcAft>
                <a:spcPts val="0"/>
              </a:spcAft>
              <a:buNone/>
            </a:pPr>
            <a:r>
              <a:rPr lang="sv-SE"/>
              <a:t>Software Design</a:t>
            </a:r>
            <a:endParaRPr/>
          </a:p>
          <a:p>
            <a:pPr indent="0" lvl="0" marL="0" marR="0" rtl="0" algn="l">
              <a:lnSpc>
                <a:spcPct val="100000"/>
              </a:lnSpc>
              <a:spcBef>
                <a:spcPts val="600"/>
              </a:spcBef>
              <a:spcAft>
                <a:spcPts val="0"/>
              </a:spcAft>
              <a:buNone/>
            </a:pPr>
            <a:r>
              <a:rPr lang="sv-SE"/>
              <a:t>Implementation</a:t>
            </a:r>
            <a:endParaRPr/>
          </a:p>
          <a:p>
            <a:pPr indent="0" lvl="0" marL="0" rtl="0" algn="l">
              <a:spcBef>
                <a:spcPts val="1000"/>
              </a:spcBef>
              <a:spcAft>
                <a:spcPts val="0"/>
              </a:spcAft>
              <a:buNone/>
            </a:pPr>
            <a:r>
              <a:t/>
            </a:r>
            <a:endParaRPr/>
          </a:p>
        </p:txBody>
      </p:sp>
      <p:sp>
        <p:nvSpPr>
          <p:cNvPr id="126" name="Google Shape;126;p21"/>
          <p:cNvSpPr txBox="1"/>
          <p:nvPr>
            <p:ph idx="1" type="body"/>
          </p:nvPr>
        </p:nvSpPr>
        <p:spPr>
          <a:xfrm>
            <a:off x="4401875" y="3215475"/>
            <a:ext cx="4285200" cy="1445100"/>
          </a:xfrm>
          <a:prstGeom prst="rect">
            <a:avLst/>
          </a:prstGeom>
        </p:spPr>
        <p:txBody>
          <a:bodyPr anchorCtr="0" anchor="t" bIns="45700" lIns="91425" spcFirstLastPara="1" rIns="91425" wrap="square" tIns="45700">
            <a:noAutofit/>
          </a:bodyPr>
          <a:lstStyle/>
          <a:p>
            <a:pPr indent="0" lvl="0" marL="0" marR="0" rtl="0" algn="l">
              <a:lnSpc>
                <a:spcPct val="100000"/>
              </a:lnSpc>
              <a:spcBef>
                <a:spcPts val="600"/>
              </a:spcBef>
              <a:spcAft>
                <a:spcPts val="0"/>
              </a:spcAft>
              <a:buNone/>
            </a:pPr>
            <a:r>
              <a:rPr lang="sv-SE"/>
              <a:t>Testing</a:t>
            </a:r>
            <a:endParaRPr/>
          </a:p>
          <a:p>
            <a:pPr indent="0" lvl="0" marL="0" marR="0" rtl="0" algn="l">
              <a:lnSpc>
                <a:spcPct val="100000"/>
              </a:lnSpc>
              <a:spcBef>
                <a:spcPts val="600"/>
              </a:spcBef>
              <a:spcAft>
                <a:spcPts val="0"/>
              </a:spcAft>
              <a:buNone/>
            </a:pPr>
            <a:r>
              <a:rPr lang="sv-SE"/>
              <a:t>Release</a:t>
            </a:r>
            <a:endParaRPr/>
          </a:p>
          <a:p>
            <a:pPr indent="0" lvl="0" marL="0" marR="0" rtl="0" algn="l">
              <a:lnSpc>
                <a:spcPct val="100000"/>
              </a:lnSpc>
              <a:spcBef>
                <a:spcPts val="600"/>
              </a:spcBef>
              <a:spcAft>
                <a:spcPts val="0"/>
              </a:spcAft>
              <a:buNone/>
            </a:pPr>
            <a:r>
              <a:rPr lang="sv-SE"/>
              <a:t>Operation and Maintenance</a:t>
            </a:r>
            <a:endParaRPr/>
          </a:p>
          <a:p>
            <a:pPr indent="0" lvl="0" marL="0" rtl="0" algn="l">
              <a:spcBef>
                <a:spcPts val="1000"/>
              </a:spcBef>
              <a:spcAft>
                <a:spcPts val="0"/>
              </a:spcAft>
              <a:buNone/>
            </a:pPr>
            <a:r>
              <a:t/>
            </a:r>
            <a:endParaRPr/>
          </a:p>
        </p:txBody>
      </p:sp>
      <p:sp>
        <p:nvSpPr>
          <p:cNvPr id="127" name="Google Shape;127;p21"/>
          <p:cNvSpPr txBox="1"/>
          <p:nvPr>
            <p:ph idx="1" type="body"/>
          </p:nvPr>
        </p:nvSpPr>
        <p:spPr>
          <a:xfrm>
            <a:off x="468890" y="1282390"/>
            <a:ext cx="8217900" cy="34803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lang="sv-SE"/>
              <a:t>Any product has a life cycle: a timeline that can be split into the required phases of existence.</a:t>
            </a:r>
            <a:endParaRPr/>
          </a:p>
          <a:p>
            <a:pPr indent="0" lvl="0" marL="0" rtl="0" algn="l">
              <a:spcBef>
                <a:spcPts val="1000"/>
              </a:spcBef>
              <a:spcAft>
                <a:spcPts val="0"/>
              </a:spcAft>
              <a:buNone/>
            </a:pPr>
            <a:r>
              <a:rPr b="1" lang="sv-SE"/>
              <a:t>What are the phases of a software lifecycle?</a:t>
            </a:r>
            <a:endParaRPr b="1"/>
          </a:p>
          <a:p>
            <a:pPr indent="0" lvl="0" marL="0" rtl="0" algn="l">
              <a:spcBef>
                <a:spcPts val="1000"/>
              </a:spcBef>
              <a:spcAft>
                <a:spcPts val="0"/>
              </a:spcAft>
              <a:buNone/>
            </a:pPr>
            <a:r>
              <a:t/>
            </a:r>
            <a:endParaRPr/>
          </a:p>
        </p:txBody>
      </p:sp>
      <p:sp>
        <p:nvSpPr>
          <p:cNvPr id="128" name="Google Shape;128;p21"/>
          <p:cNvSpPr txBox="1"/>
          <p:nvPr>
            <p:ph type="title"/>
          </p:nvPr>
        </p:nvSpPr>
        <p:spPr>
          <a:xfrm>
            <a:off x="468890" y="614003"/>
            <a:ext cx="8217900" cy="6684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sv-SE"/>
              <a:t>Life Cycle of Software</a:t>
            </a:r>
            <a:endParaRPr/>
          </a:p>
        </p:txBody>
      </p:sp>
      <p:sp>
        <p:nvSpPr>
          <p:cNvPr id="129" name="Google Shape;129;p21"/>
          <p:cNvSpPr/>
          <p:nvPr/>
        </p:nvSpPr>
        <p:spPr>
          <a:xfrm>
            <a:off x="217550" y="2819025"/>
            <a:ext cx="4285200" cy="495000"/>
          </a:xfrm>
          <a:prstGeom prst="rect">
            <a:avLst/>
          </a:prstGeom>
          <a:solidFill>
            <a:srgbClr val="FFFFFF"/>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sv-SE" sz="3000"/>
              <a:t>Project Planning</a:t>
            </a:r>
            <a:endParaRPr b="1" sz="3000"/>
          </a:p>
        </p:txBody>
      </p:sp>
      <p:sp>
        <p:nvSpPr>
          <p:cNvPr id="130" name="Google Shape;130;p21"/>
          <p:cNvSpPr txBox="1"/>
          <p:nvPr>
            <p:ph idx="12" type="sldNum"/>
          </p:nvPr>
        </p:nvSpPr>
        <p:spPr>
          <a:xfrm>
            <a:off x="6553200" y="4935625"/>
            <a:ext cx="2133600" cy="207900"/>
          </a:xfrm>
          <a:prstGeom prst="rect">
            <a:avLst/>
          </a:prstGeom>
        </p:spPr>
        <p:txBody>
          <a:bodyPr anchorCtr="0" anchor="t"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sv-SE" sz="600">
                <a:solidFill>
                  <a:schemeClr val="lt1"/>
                </a:solidFill>
              </a:rPr>
              <a:t>‹#›</a:t>
            </a:fld>
            <a:endParaRPr sz="600">
              <a:solidFill>
                <a:schemeClr val="lt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5"/>
                                        </p:tgtEl>
                                        <p:attrNameLst>
                                          <p:attrName>style.visibility</p:attrName>
                                        </p:attrNameLst>
                                      </p:cBhvr>
                                      <p:to>
                                        <p:strVal val="visible"/>
                                      </p:to>
                                    </p:set>
                                    <p:animEffect filter="fade" transition="in">
                                      <p:cBhvr>
                                        <p:cTn dur="1"/>
                                        <p:tgtEl>
                                          <p:spTgt spid="125"/>
                                        </p:tgtEl>
                                      </p:cBhvr>
                                    </p:animEffect>
                                  </p:childTnLst>
                                </p:cTn>
                              </p:par>
                              <p:par>
                                <p:cTn fill="hold" nodeType="withEffect" presetClass="entr" presetID="10" presetSubtype="0">
                                  <p:stCondLst>
                                    <p:cond delay="0"/>
                                  </p:stCondLst>
                                  <p:childTnLst>
                                    <p:set>
                                      <p:cBhvr>
                                        <p:cTn dur="1" fill="hold">
                                          <p:stCondLst>
                                            <p:cond delay="0"/>
                                          </p:stCondLst>
                                        </p:cTn>
                                        <p:tgtEl>
                                          <p:spTgt spid="126"/>
                                        </p:tgtEl>
                                        <p:attrNameLst>
                                          <p:attrName>style.visibility</p:attrName>
                                        </p:attrNameLst>
                                      </p:cBhvr>
                                      <p:to>
                                        <p:strVal val="visible"/>
                                      </p:to>
                                    </p:set>
                                    <p:animEffect filter="fade" transition="in">
                                      <p:cBhvr>
                                        <p:cTn dur="1"/>
                                        <p:tgtEl>
                                          <p:spTgt spid="12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9"/>
                                        </p:tgtEl>
                                        <p:attrNameLst>
                                          <p:attrName>style.visibility</p:attrName>
                                        </p:attrNameLst>
                                      </p:cBhvr>
                                      <p:to>
                                        <p:strVal val="visible"/>
                                      </p:to>
                                    </p:set>
                                    <p:animEffect filter="fade" transition="in">
                                      <p:cBhvr>
                                        <p:cTn dur="1"/>
                                        <p:tgtEl>
                                          <p:spTgt spid="12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4" name="Shape 134"/>
        <p:cNvGrpSpPr/>
        <p:nvPr/>
      </p:nvGrpSpPr>
      <p:grpSpPr>
        <a:xfrm>
          <a:off x="0" y="0"/>
          <a:ext cx="0" cy="0"/>
          <a:chOff x="0" y="0"/>
          <a:chExt cx="0" cy="0"/>
        </a:xfrm>
      </p:grpSpPr>
      <p:sp>
        <p:nvSpPr>
          <p:cNvPr id="135" name="Google Shape;135;p22"/>
          <p:cNvSpPr txBox="1"/>
          <p:nvPr>
            <p:ph type="title"/>
          </p:nvPr>
        </p:nvSpPr>
        <p:spPr>
          <a:xfrm>
            <a:off x="468890" y="614003"/>
            <a:ext cx="8217900" cy="6684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sv-SE"/>
              <a:t>Why Are We Stuck In Code &amp; Fix?</a:t>
            </a:r>
            <a:endParaRPr/>
          </a:p>
        </p:txBody>
      </p:sp>
      <p:sp>
        <p:nvSpPr>
          <p:cNvPr id="136" name="Google Shape;136;p22"/>
          <p:cNvSpPr txBox="1"/>
          <p:nvPr>
            <p:ph idx="1" type="body"/>
          </p:nvPr>
        </p:nvSpPr>
        <p:spPr>
          <a:xfrm>
            <a:off x="468890" y="1282390"/>
            <a:ext cx="8217900" cy="34803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lang="sv-SE"/>
              <a:t>We know there are activities that must be performed:</a:t>
            </a:r>
            <a:endParaRPr/>
          </a:p>
          <a:p>
            <a:pPr indent="-393700" lvl="0" marL="457200" rtl="0" algn="l">
              <a:spcBef>
                <a:spcPts val="1000"/>
              </a:spcBef>
              <a:spcAft>
                <a:spcPts val="0"/>
              </a:spcAft>
              <a:buSzPts val="2600"/>
              <a:buChar char="•"/>
            </a:pPr>
            <a:r>
              <a:rPr lang="sv-SE"/>
              <a:t>Specification, Design, Coding, Testing, Evolution</a:t>
            </a:r>
            <a:endParaRPr/>
          </a:p>
          <a:p>
            <a:pPr indent="0" lvl="0" marL="0" rtl="0" algn="l">
              <a:spcBef>
                <a:spcPts val="1000"/>
              </a:spcBef>
              <a:spcAft>
                <a:spcPts val="0"/>
              </a:spcAft>
              <a:buNone/>
            </a:pPr>
            <a:r>
              <a:rPr lang="sv-SE"/>
              <a:t>… But </a:t>
            </a:r>
            <a:r>
              <a:rPr b="1" lang="sv-SE"/>
              <a:t>we lack structure and guidance</a:t>
            </a:r>
            <a:r>
              <a:rPr lang="sv-SE"/>
              <a:t>:</a:t>
            </a:r>
            <a:endParaRPr/>
          </a:p>
          <a:p>
            <a:pPr indent="-393700" lvl="0" marL="457200" rtl="0" algn="l">
              <a:spcBef>
                <a:spcPts val="1000"/>
              </a:spcBef>
              <a:spcAft>
                <a:spcPts val="0"/>
              </a:spcAft>
              <a:buSzPts val="2600"/>
              <a:buChar char="•"/>
            </a:pPr>
            <a:r>
              <a:rPr lang="sv-SE"/>
              <a:t>When are we done? When do we move on?</a:t>
            </a:r>
            <a:endParaRPr/>
          </a:p>
          <a:p>
            <a:pPr indent="-393700" lvl="0" marL="457200" rtl="0" algn="l">
              <a:spcBef>
                <a:spcPts val="1000"/>
              </a:spcBef>
              <a:spcAft>
                <a:spcPts val="0"/>
              </a:spcAft>
              <a:buSzPts val="2600"/>
              <a:buChar char="•"/>
            </a:pPr>
            <a:r>
              <a:rPr lang="sv-SE"/>
              <a:t>Activities must be planned and modeled if they are to be managed.</a:t>
            </a:r>
            <a:endParaRPr/>
          </a:p>
        </p:txBody>
      </p:sp>
      <p:sp>
        <p:nvSpPr>
          <p:cNvPr id="137" name="Google Shape;137;p22"/>
          <p:cNvSpPr txBox="1"/>
          <p:nvPr>
            <p:ph idx="12" type="sldNum"/>
          </p:nvPr>
        </p:nvSpPr>
        <p:spPr>
          <a:xfrm>
            <a:off x="6553200" y="4935625"/>
            <a:ext cx="2133600" cy="207900"/>
          </a:xfrm>
          <a:prstGeom prst="rect">
            <a:avLst/>
          </a:prstGeom>
        </p:spPr>
        <p:txBody>
          <a:bodyPr anchorCtr="0" anchor="t"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sv-SE" sz="600">
                <a:solidFill>
                  <a:schemeClr val="lt1"/>
                </a:solidFill>
              </a:rPr>
              <a:t>‹#›</a:t>
            </a:fld>
            <a:endParaRPr sz="600">
              <a:solidFill>
                <a:schemeClr val="lt1"/>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Title Master blå">
  <a:themeElements>
    <a:clrScheme name="Chalmers Colour Theme">
      <a:dk1>
        <a:srgbClr val="4F4F4F"/>
      </a:dk1>
      <a:lt1>
        <a:srgbClr val="FFFFFF"/>
      </a:lt1>
      <a:dk2>
        <a:srgbClr val="6F828C"/>
      </a:dk2>
      <a:lt2>
        <a:srgbClr val="99B3C2"/>
      </a:lt2>
      <a:accent1>
        <a:srgbClr val="003050"/>
      </a:accent1>
      <a:accent2>
        <a:srgbClr val="00A99D"/>
      </a:accent2>
      <a:accent3>
        <a:srgbClr val="006C5C"/>
      </a:accent3>
      <a:accent4>
        <a:srgbClr val="7FB538"/>
      </a:accent4>
      <a:accent5>
        <a:srgbClr val="58B0E3"/>
      </a:accent5>
      <a:accent6>
        <a:srgbClr val="483728"/>
      </a:accent6>
      <a:hlink>
        <a:srgbClr val="F15922"/>
      </a:hlink>
      <a:folHlink>
        <a:srgbClr val="FFCB0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sta bilden Master">
  <a:themeElements>
    <a:clrScheme name="Chalmers Colour Theme">
      <a:dk1>
        <a:srgbClr val="4F4F4F"/>
      </a:dk1>
      <a:lt1>
        <a:srgbClr val="FFFFFF"/>
      </a:lt1>
      <a:dk2>
        <a:srgbClr val="6F828C"/>
      </a:dk2>
      <a:lt2>
        <a:srgbClr val="99B3C2"/>
      </a:lt2>
      <a:accent1>
        <a:srgbClr val="003050"/>
      </a:accent1>
      <a:accent2>
        <a:srgbClr val="00A99D"/>
      </a:accent2>
      <a:accent3>
        <a:srgbClr val="006C5C"/>
      </a:accent3>
      <a:accent4>
        <a:srgbClr val="7FB538"/>
      </a:accent4>
      <a:accent5>
        <a:srgbClr val="58B0E3"/>
      </a:accent5>
      <a:accent6>
        <a:srgbClr val="483728"/>
      </a:accent6>
      <a:hlink>
        <a:srgbClr val="F15922"/>
      </a:hlink>
      <a:folHlink>
        <a:srgbClr val="FFCB0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Master layout">
  <a:themeElements>
    <a:clrScheme name="Chalmers Colour Theme">
      <a:dk1>
        <a:srgbClr val="4F4F4F"/>
      </a:dk1>
      <a:lt1>
        <a:srgbClr val="FFFFFF"/>
      </a:lt1>
      <a:dk2>
        <a:srgbClr val="6F828C"/>
      </a:dk2>
      <a:lt2>
        <a:srgbClr val="99B3C2"/>
      </a:lt2>
      <a:accent1>
        <a:srgbClr val="003050"/>
      </a:accent1>
      <a:accent2>
        <a:srgbClr val="00A99D"/>
      </a:accent2>
      <a:accent3>
        <a:srgbClr val="006C5C"/>
      </a:accent3>
      <a:accent4>
        <a:srgbClr val="7FB538"/>
      </a:accent4>
      <a:accent5>
        <a:srgbClr val="58B0E3"/>
      </a:accent5>
      <a:accent6>
        <a:srgbClr val="483728"/>
      </a:accent6>
      <a:hlink>
        <a:srgbClr val="F15922"/>
      </a:hlink>
      <a:folHlink>
        <a:srgbClr val="FFCB0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